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6" r:id="rId4"/>
    <p:sldId id="263" r:id="rId5"/>
    <p:sldId id="265" r:id="rId6"/>
    <p:sldId id="267" r:id="rId7"/>
    <p:sldId id="268" r:id="rId8"/>
    <p:sldId id="269" r:id="rId9"/>
    <p:sldId id="272" r:id="rId10"/>
    <p:sldId id="270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567"/>
    <a:srgbClr val="DF3E2D"/>
    <a:srgbClr val="F7CDC9"/>
    <a:srgbClr val="F3B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1" d="100"/>
          <a:sy n="121" d="100"/>
        </p:scale>
        <p:origin x="-10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4B37C26-0136-4473-ADA6-ADB0E2970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0902B8-3C6A-4DD8-B35E-DB186E93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D61D08-16D9-40FF-AA2C-DE48E013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B073E8-589B-4B02-807E-D819497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9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DFB193-A3CB-47E9-9CDE-18214ED4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CBEBE5-1C34-4674-B4DE-81D0EBA71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F8FB0E-FBC9-4475-9640-749155DA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9C9D5F-507B-44E2-9FF3-EAD663BA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949D55-C22B-4864-8ABF-9CC6FEAB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12F2DD3-07EB-4AE9-928B-494DB5304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B9AC230-BCC0-4E9A-9029-44734BDC1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299ABA-17C0-4F90-B372-87A8B98C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8FADE8-000B-49B1-BEDF-40C8436A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1CF18F-C023-4CAC-B58C-1BF36044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2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626036-9025-4C36-A490-459BF0D3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D2A47F-8F2D-4BB1-8104-997AC795F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DF5D99-768F-4D95-8A28-AC60B167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C83EB1-031F-4C0A-AB50-D9778877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5B579D-6216-4AC9-BDFF-21468BF1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5AC623-5DE6-4F51-9FC1-EECEB58F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B403C5-6791-484B-A21A-668194385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D5D99E-C4BD-485B-A6F1-ACD1947A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52E11F-D28F-4DF3-85FE-0F0D84C2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B5E116-8508-4708-BCB0-0B2206DA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612327-F5F3-47BC-B98B-B36B392C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AD7ED7-CD9B-4B02-A327-FD36E766C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2B7839F-A19B-4E6C-BE6A-C3774A5F9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2BB31F-3339-4F0A-85E5-E2301AD9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5E7BE7-B228-407E-AD3D-C18BDF0C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FE32740-C416-4EB6-ABBF-6EB74CF1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7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DA19DA-196B-4EA6-BCE4-1E6059CD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D21CFC-A161-4C73-84A9-DFF05ECB9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3435478-8CBB-4F47-8113-63ADC9057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6582349-FFCA-4445-84A3-C01DD1FA8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1C7F355-4813-449B-8E3D-5BFEAB99A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F5D393B-2195-4C7F-81D7-2B29A1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C2EBB2C-433D-49C8-95A9-1B0CE8E5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6F07E42-F409-4727-9172-9E13D4B6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0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810CEB-E9CF-4E11-8C38-60D73357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FEC0B4A-AC55-449A-94BE-9B53606A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FFFCBE4-8C54-4DFA-B0D5-9445CB0C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5CAA386-0C03-4F25-9C59-91399B1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4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331D5D7-A0E8-4433-AD13-BC988033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95C0A9E-A1E6-4B93-A7D9-A3D76CB0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B2C761-7204-4C01-BC5B-42E0BC3A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3FB24D-E63B-41E2-8E5A-7C69827C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DFBF85-D151-4B0C-AB19-E88AFCA6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ECAC5FE-F9FA-4FBA-B779-D645D8DAE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7B67535-5575-45E9-BFD9-AA7AF29C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C6EBA2F-AD70-4F31-B150-C45C4248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7B7434-5856-4CA5-AE73-B66D2632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2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1A9687-D99F-4C7E-AD1D-10657655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E1D6B85-DE5E-431F-A7D7-22E5D0F75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27DA436-81FC-41D4-902E-A432C87C7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9052F74-8997-4874-B3CD-72582F4E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AD2B881-76E2-46DC-8A51-A39F72AD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C98785B-9B08-4C02-B18E-D979EB9A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6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24390-AE18-48F9-A665-27FAB383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09F9352-692E-4EA3-B068-E327F194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BD36BC-E322-4C9F-9427-168D8F951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CE3E1C-6D7B-42CC-B624-B797EE1A7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64D12F-F4FE-4F1C-A099-6E84F1507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8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k.com/wall-182525388_315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k.com/wall-182525388_31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4AAFF7-E0FD-4770-A426-29BB516FE5E9}"/>
              </a:ext>
            </a:extLst>
          </p:cNvPr>
          <p:cNvSpPr txBox="1"/>
          <p:nvPr/>
        </p:nvSpPr>
        <p:spPr>
          <a:xfrm>
            <a:off x="192056" y="3457873"/>
            <a:ext cx="415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Тюльберова</a:t>
            </a:r>
            <a:r>
              <a:rPr lang="ru-RU" sz="2000" b="1" dirty="0" smtClean="0"/>
              <a:t> Анастасия </a:t>
            </a:r>
            <a:r>
              <a:rPr lang="ru-RU" sz="2000" b="1" dirty="0" err="1"/>
              <a:t>А</a:t>
            </a:r>
            <a:r>
              <a:rPr lang="ru-RU" sz="2000" b="1" dirty="0" err="1" smtClean="0"/>
              <a:t>льбиновна</a:t>
            </a: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93A5AD-E49E-44CA-A656-3475684EA1E8}"/>
              </a:ext>
            </a:extLst>
          </p:cNvPr>
          <p:cNvSpPr txBox="1"/>
          <p:nvPr/>
        </p:nvSpPr>
        <p:spPr>
          <a:xfrm>
            <a:off x="192056" y="4024613"/>
            <a:ext cx="6545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Учитель начальных классов МБОУ «Ермаковская СШ № 2»</a:t>
            </a: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BF23A50-A040-420D-A71B-E4210FCF265A}"/>
              </a:ext>
            </a:extLst>
          </p:cNvPr>
          <p:cNvSpPr/>
          <p:nvPr/>
        </p:nvSpPr>
        <p:spPr>
          <a:xfrm>
            <a:off x="0" y="4684542"/>
            <a:ext cx="12192000" cy="1604779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78866D-A329-455F-831F-19B83508B5D2}"/>
              </a:ext>
            </a:extLst>
          </p:cNvPr>
          <p:cNvSpPr txBox="1"/>
          <p:nvPr/>
        </p:nvSpPr>
        <p:spPr>
          <a:xfrm>
            <a:off x="282519" y="4784834"/>
            <a:ext cx="10423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«Формирование финансовой грамотности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младших школьников»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5F27B53-CB64-49F6-8C74-1BEAC1B760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19" y="150546"/>
            <a:ext cx="1725585" cy="658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104" y="38638"/>
            <a:ext cx="2007909" cy="75171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BBE6D51-7DBB-4592-8133-CB14123ECF30}"/>
              </a:ext>
            </a:extLst>
          </p:cNvPr>
          <p:cNvSpPr txBox="1">
            <a:spLocks/>
          </p:cNvSpPr>
          <p:nvPr/>
        </p:nvSpPr>
        <p:spPr>
          <a:xfrm>
            <a:off x="254238" y="1005426"/>
            <a:ext cx="8239026" cy="1072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+mn-lt"/>
              </a:rPr>
              <a:t>ОТ  БАЗОВЫХ РЕЗУЛЬТАТОВ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К РЕЗУЛЬТАТАМ ВЫСОКИХ ДОСТИЖЕНИЙ</a:t>
            </a:r>
            <a:endParaRPr lang="ru-RU" sz="3600" dirty="0">
              <a:latin typeface="+mn-lt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ABBE6D51-7DBB-4592-8133-CB14123ECF30}"/>
              </a:ext>
            </a:extLst>
          </p:cNvPr>
          <p:cNvSpPr txBox="1">
            <a:spLocks/>
          </p:cNvSpPr>
          <p:nvPr/>
        </p:nvSpPr>
        <p:spPr>
          <a:xfrm>
            <a:off x="9030879" y="159690"/>
            <a:ext cx="3057614" cy="6586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+mn-lt"/>
              </a:rPr>
              <a:t>11 ноября – 14 декабря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2024 года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4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4628"/>
            <a:ext cx="10515600" cy="13321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Конкурс исследовательских работ</a:t>
            </a:r>
            <a:br>
              <a:rPr lang="ru-RU" b="1" dirty="0" smtClean="0"/>
            </a:br>
            <a:r>
              <a:rPr lang="ru-RU" b="1" dirty="0" smtClean="0"/>
              <a:t>«Первые шаги в науку»</a:t>
            </a:r>
            <a:br>
              <a:rPr lang="ru-RU" b="1" dirty="0" smtClean="0"/>
            </a:br>
            <a:r>
              <a:rPr lang="ru-RU" b="1" dirty="0" err="1" smtClean="0"/>
              <a:t>видеоблог</a:t>
            </a:r>
            <a:r>
              <a:rPr lang="ru-RU" b="1" dirty="0" smtClean="0"/>
              <a:t> </a:t>
            </a:r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ru-RU" u="sng" dirty="0" smtClean="0">
                <a:hlinkClick r:id="rId2"/>
              </a:rPr>
              <a:t>vk.com/wall-182525388_3154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b="1" dirty="0"/>
          </a:p>
        </p:txBody>
      </p:sp>
      <p:pic>
        <p:nvPicPr>
          <p:cNvPr id="5122" name="Picture 2" descr="C:\Users\Admin\Desktop\с рабочего стола\АНАСТАСИЯ\Защита блога\Безымянный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868" y="2296846"/>
            <a:ext cx="3124863" cy="161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с рабочего стола\АНАСТАСИЯ\Защита блога\Безымянный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917" y="2411588"/>
            <a:ext cx="2532226" cy="42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85"/>
          <a:stretch/>
        </p:blipFill>
        <p:spPr bwMode="auto">
          <a:xfrm>
            <a:off x="7971702" y="2938957"/>
            <a:ext cx="3811008" cy="234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67" y="4644583"/>
            <a:ext cx="3971541" cy="178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6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068"/>
          </a:xfrm>
        </p:spPr>
        <p:txBody>
          <a:bodyPr/>
          <a:lstStyle/>
          <a:p>
            <a:pPr algn="ctr"/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5834"/>
            <a:ext cx="10515600" cy="482112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Представленная мною система работы  развития умений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«Финансовой грамотности» очень важна для учащихся начальной школы, она формирует у ребёнка правильные представления о финансовом мире,  помогает социализироваться, принимать взвешенные и безопасные решения, расти успешным и финансово образованным человеком.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602" y="3492683"/>
            <a:ext cx="4999804" cy="292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2">
            <a:extLst>
              <a:ext uri="{FF2B5EF4-FFF2-40B4-BE49-F238E27FC236}">
                <a16:creationId xmlns="" xmlns:a16="http://schemas.microsoft.com/office/drawing/2014/main" id="{B1F9D483-2A11-4251-A053-6F1044BFE129}"/>
              </a:ext>
            </a:extLst>
          </p:cNvPr>
          <p:cNvSpPr/>
          <p:nvPr/>
        </p:nvSpPr>
        <p:spPr>
          <a:xfrm>
            <a:off x="2755617" y="188860"/>
            <a:ext cx="6680765" cy="1135544"/>
          </a:xfrm>
          <a:prstGeom prst="roundRect">
            <a:avLst/>
          </a:prstGeom>
          <a:solidFill>
            <a:srgbClr val="AD5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E74C38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Цель: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«</a:t>
            </a:r>
            <a:r>
              <a:rPr lang="ru-RU" b="1" dirty="0"/>
              <a:t>Нажить много денег - храбрость; сохранить их - мудрость, а умело расходовать – искусство». 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Бертольд Авербах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Цель моей работы  – расширить представления обучающихся о мире денег и  финансовых взаимосвязях в современном мире, формировать различные умения по ФГ в урочной и внеурочной деятельности.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5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ADD8BC-5481-4D8E-93C0-7216E9BD2FA6}"/>
              </a:ext>
            </a:extLst>
          </p:cNvPr>
          <p:cNvSpPr/>
          <p:nvPr/>
        </p:nvSpPr>
        <p:spPr>
          <a:xfrm rot="16200000">
            <a:off x="-1494183" y="1494182"/>
            <a:ext cx="6858001" cy="3869634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2A02A60D-A1D0-4DDF-B26E-CE1AA09B5BCF}"/>
              </a:ext>
            </a:extLst>
          </p:cNvPr>
          <p:cNvSpPr txBox="1">
            <a:spLocks/>
          </p:cNvSpPr>
          <p:nvPr/>
        </p:nvSpPr>
        <p:spPr>
          <a:xfrm>
            <a:off x="419099" y="3097610"/>
            <a:ext cx="3031435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Понятие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3E0EF8D9-923C-4083-B5E2-5FA97331C2A7}"/>
              </a:ext>
            </a:extLst>
          </p:cNvPr>
          <p:cNvSpPr txBox="1">
            <a:spLocks/>
          </p:cNvSpPr>
          <p:nvPr/>
        </p:nvSpPr>
        <p:spPr>
          <a:xfrm>
            <a:off x="4068417" y="543339"/>
            <a:ext cx="7285382" cy="5817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33041" y="370490"/>
            <a:ext cx="69998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Финансовая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грамотность </a:t>
            </a:r>
            <a:r>
              <a:rPr lang="ru-RU" dirty="0"/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достаточный уровень знаний и навыков в области финансов, который позволяет правильно оценивать ситуацию на рынке и принимать разумные решения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Я работаю над формированием умений по ФГ через уроки математики, классные часы, внеурочную деятельность «Математическая грамотность», участие в различных конкурсах.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315" y="2608971"/>
            <a:ext cx="4541838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6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D344109-2063-4BD6-9B21-E022C3677860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01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551793" y="847522"/>
            <a:ext cx="11035862" cy="53294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/>
              <a:t>План внеурочной  деятельности «Математическая грамотность»,2 </a:t>
            </a:r>
            <a:r>
              <a:rPr lang="ru-RU" b="1" dirty="0" err="1" smtClean="0"/>
              <a:t>кл</a:t>
            </a: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b="1" dirty="0" smtClean="0"/>
              <a:t>Задачи: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- </a:t>
            </a:r>
            <a:r>
              <a:rPr lang="ru-RU" dirty="0" smtClean="0"/>
              <a:t>развивать  интерес </a:t>
            </a:r>
            <a:r>
              <a:rPr lang="ru-RU" dirty="0"/>
              <a:t>к изучению вопросов финансовой </a:t>
            </a:r>
            <a:r>
              <a:rPr lang="ru-RU" dirty="0" smtClean="0"/>
              <a:t>грамотности;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- познакомить с понятиями «доход», «зарплата», «расход», «бюджет»;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- учить рационально тратить </a:t>
            </a:r>
            <a:r>
              <a:rPr lang="ru-RU" dirty="0"/>
              <a:t>деньги и жить по средствам</a:t>
            </a:r>
            <a:r>
              <a:rPr lang="ru-RU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- формировать вычислительные навыки.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Актуализация опыта.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Отгадайте загадки.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Коль </a:t>
            </a:r>
            <a:r>
              <a:rPr lang="ru-RU" dirty="0"/>
              <a:t>трудился круглый год, будет кругленьким… (Доход)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 </a:t>
            </a:r>
            <a:r>
              <a:rPr lang="ru-RU" dirty="0"/>
              <a:t>врачу, и </a:t>
            </a:r>
            <a:r>
              <a:rPr lang="ru-RU" dirty="0" smtClean="0"/>
              <a:t>акробату выдают </a:t>
            </a:r>
            <a:r>
              <a:rPr lang="ru-RU" dirty="0"/>
              <a:t>за труд … (Зарплату</a:t>
            </a:r>
            <a:r>
              <a:rPr lang="ru-RU" dirty="0" smtClean="0"/>
              <a:t>).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/>
              <a:t>А кто знает, что такое «расходы» в семье?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/>
              <a:t> На что родители тратят свои доходы?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Изучение нового материала. Работа с понятием.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Покажи стрелками  на карточке доходы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 расходы семьи. Чего больше?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28128A-BDD2-4D02-BF3A-DBBC142F07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AA31407-DAA6-4BDC-9797-67E937D1233A}"/>
              </a:ext>
            </a:extLst>
          </p:cNvPr>
          <p:cNvSpPr/>
          <p:nvPr/>
        </p:nvSpPr>
        <p:spPr>
          <a:xfrm rot="16200000">
            <a:off x="8763000" y="3240140"/>
            <a:ext cx="666914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3878" y="3913953"/>
            <a:ext cx="3799489" cy="284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7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62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1027906"/>
            <a:ext cx="10515600" cy="5149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DA28E9F-BFE8-4B89-BBA8-3A97EF4F44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09" y="360074"/>
            <a:ext cx="1759353" cy="65866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E080124-93FD-4E8C-80D0-644A5303F4D6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8028" y="518191"/>
            <a:ext cx="3188303" cy="239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431070"/>
            <a:ext cx="10515600" cy="1742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1850" y="689405"/>
            <a:ext cx="10515600" cy="540024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и расходы составляют бюджет семьи. Посмотрите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картинку, какие   расходы обязательные, а какие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произвольные? Почему надо правильно планировать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емейный бюджет?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Подумайте, какие финансовые привычки надо вырабатывать,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хватало семейного бюджета. Выберите правильные привычки.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24421"/>
              </p:ext>
            </p:extLst>
          </p:nvPr>
        </p:nvGraphicFramePr>
        <p:xfrm>
          <a:off x="1001110" y="3565852"/>
          <a:ext cx="85834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0249"/>
                <a:gridCol w="1473199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Начните вести учёт доходов и расходов.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+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2. Тратьте сразу всю зарплату на сладости и игрушки.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3. Планируйте свои расходы на месяц вперёд.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4. Избегайте долгов и кредитов – живите по своим средствам.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r>
                        <a:rPr lang="ru-RU" baseline="0" dirty="0" smtClean="0"/>
                        <a:t> Не покупайте ничего, кладите деньги в мешок.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2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512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1245476"/>
            <a:ext cx="10515600" cy="49314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DA28E9F-BFE8-4B89-BBA8-3A97EF4F44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Отработка умений. Решение задач: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7366"/>
            <a:ext cx="10515600" cy="4789597"/>
          </a:xfrm>
        </p:spPr>
        <p:txBody>
          <a:bodyPr/>
          <a:lstStyle/>
          <a:p>
            <a:r>
              <a:rPr lang="ru-RU" dirty="0" smtClean="0"/>
              <a:t>Винни-Пух </a:t>
            </a:r>
            <a:r>
              <a:rPr lang="ru-RU" dirty="0"/>
              <a:t>хочет купить шоколадку за 15 рублей и подаёт кассиру 2 монеты по 10 рублей. Сколько рублей составит сдача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(5 рублей)</a:t>
            </a:r>
          </a:p>
          <a:p>
            <a:r>
              <a:rPr lang="ru-RU" dirty="0" smtClean="0"/>
              <a:t> </a:t>
            </a:r>
            <a:r>
              <a:rPr lang="ru-RU" dirty="0"/>
              <a:t>У Бабы Яги есть 12 сказочных рублей. Новая метла стоит 5 рублей. Сколько новых метёлок сможет купить Баба Яга? </a:t>
            </a:r>
            <a:r>
              <a:rPr lang="ru-RU" dirty="0" smtClean="0"/>
              <a:t>Сколько останется?</a:t>
            </a:r>
          </a:p>
          <a:p>
            <a:pPr marL="0" indent="0">
              <a:buNone/>
            </a:pPr>
            <a:r>
              <a:rPr lang="ru-RU" dirty="0" smtClean="0"/>
              <a:t>Попробуйте сами составить задачу про своих одноклассников, семейный бюджет.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3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Рефлексия. Соедини </a:t>
            </a:r>
            <a:r>
              <a:rPr lang="ru-RU" b="1" dirty="0"/>
              <a:t>начало и конец пословиц о деньгах: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720056"/>
              </p:ext>
            </p:extLst>
          </p:nvPr>
        </p:nvGraphicFramePr>
        <p:xfrm>
          <a:off x="838200" y="1825625"/>
          <a:ext cx="10449910" cy="389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955"/>
                <a:gridCol w="5224955"/>
              </a:tblGrid>
              <a:tr h="441498">
                <a:tc>
                  <a:txBody>
                    <a:bodyPr/>
                    <a:lstStyle/>
                    <a:p>
                      <a:pPr fontAlgn="t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1.Деньги — что вода:…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 набегает.</a:t>
                      </a:r>
                    </a:p>
                  </a:txBody>
                  <a:tcPr marL="95250" marR="95250" marT="47625" marB="47625"/>
                </a:tc>
              </a:tr>
              <a:tr h="802430">
                <a:tc>
                  <a:txBody>
                    <a:bodyPr/>
                    <a:lstStyle/>
                    <a:p>
                      <a:pPr fontAlgn="t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2.Прибылью хвались,…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пришли и ушли, только и видели.</a:t>
                      </a:r>
                    </a:p>
                  </a:txBody>
                  <a:tcPr marL="95250" marR="95250" marT="47625" marB="47625"/>
                </a:tc>
              </a:tr>
              <a:tr h="802430">
                <a:tc>
                  <a:txBody>
                    <a:bodyPr/>
                    <a:lstStyle/>
                    <a:p>
                      <a:pPr fontAlgn="t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3.Копеечка к копеечке…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 сберег — капитал нажил.</a:t>
                      </a:r>
                    </a:p>
                  </a:txBody>
                  <a:tcPr marL="95250" marR="95250" marT="47625" marB="47625"/>
                </a:tc>
              </a:tr>
              <a:tr h="802430">
                <a:tc>
                  <a:txBody>
                    <a:bodyPr/>
                    <a:lstStyle/>
                    <a:p>
                      <a:pPr fontAlgn="t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4.Копейку сберег — рубль получил,..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пригодятся в дни бедные.</a:t>
                      </a:r>
                    </a:p>
                  </a:txBody>
                  <a:tcPr marL="95250" marR="95250" marT="47625" marB="47625"/>
                </a:tc>
              </a:tr>
              <a:tr h="441498">
                <a:tc>
                  <a:txBody>
                    <a:bodyPr/>
                    <a:lstStyle/>
                    <a:p>
                      <a:pPr fontAlgn="t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5.Собирай монеты медные…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убыли стерегись.</a:t>
                      </a:r>
                    </a:p>
                  </a:txBody>
                  <a:tcPr marL="95250" marR="95250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2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06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конкурсах.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345" y="1309031"/>
            <a:ext cx="335334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171" y="3996560"/>
            <a:ext cx="2336291" cy="231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7758" y="1240753"/>
            <a:ext cx="2948153" cy="372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139" y="1676724"/>
            <a:ext cx="1641619" cy="217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374656"/>
              </p:ext>
            </p:extLst>
          </p:nvPr>
        </p:nvGraphicFramePr>
        <p:xfrm>
          <a:off x="7821813" y="3184635"/>
          <a:ext cx="4119531" cy="294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Точечный рисунок" r:id="rId7" imgW="23307840" imgH="16668720" progId="Paint.Picture">
                  <p:embed/>
                </p:oleObj>
              </mc:Choice>
              <mc:Fallback>
                <p:oleObj name="Точечный рисунок" r:id="rId7" imgW="23307840" imgH="166687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21813" y="3184635"/>
                        <a:ext cx="4119531" cy="2946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8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442" y="617374"/>
            <a:ext cx="10515600" cy="15346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Конкурс исследовательских работ</a:t>
            </a:r>
            <a:br>
              <a:rPr lang="ru-RU" b="1" dirty="0"/>
            </a:br>
            <a:r>
              <a:rPr lang="ru-RU" b="1" dirty="0"/>
              <a:t>«Первые шаги в науку»</a:t>
            </a:r>
            <a:br>
              <a:rPr lang="ru-RU" b="1" dirty="0"/>
            </a:br>
            <a:r>
              <a:rPr lang="ru-RU" b="1" dirty="0" err="1"/>
              <a:t>видеоблог</a:t>
            </a:r>
            <a:r>
              <a:rPr lang="ru-RU" b="1" dirty="0"/>
              <a:t> </a:t>
            </a:r>
            <a:r>
              <a:rPr lang="ru-RU" u="sng" dirty="0">
                <a:hlinkClick r:id="rId2"/>
              </a:rPr>
              <a:t>https://vk.com/wall-182525388_3154</a:t>
            </a:r>
            <a:r>
              <a:rPr lang="ru-RU" u="sng" dirty="0"/>
              <a:t/>
            </a:r>
            <a:br>
              <a:rPr lang="ru-RU" u="sng" dirty="0"/>
            </a:b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792" y="2711016"/>
            <a:ext cx="4453539" cy="241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3826" y="2688020"/>
            <a:ext cx="5269333" cy="236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0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54F72"/>
      </a:accent5>
      <a:accent6>
        <a:srgbClr val="C490AA"/>
      </a:accent6>
      <a:hlink>
        <a:srgbClr val="FF000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574</TotalTime>
  <Words>483</Words>
  <Application>Microsoft Office PowerPoint</Application>
  <PresentationFormat>Произвольный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Отработка умений. Решение задач:</vt:lpstr>
      <vt:lpstr>Рефлексия. Соедини начало и конец пословиц о деньгах:</vt:lpstr>
      <vt:lpstr>Участие в конкурсах.</vt:lpstr>
      <vt:lpstr>Конкурс исследовательских работ «Первые шаги в науку» видеоблог https://vk.com/wall-182525388_3154 </vt:lpstr>
      <vt:lpstr>Конкурс исследовательских работ «Первые шаги в науку» видеоблог https://vk.com/wall-182525388_3154 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Чанкова Моника Алексеевна</dc:creator>
  <cp:lastModifiedBy>Svetlana Svetlana</cp:lastModifiedBy>
  <cp:revision>55</cp:revision>
  <dcterms:created xsi:type="dcterms:W3CDTF">2024-09-02T06:05:17Z</dcterms:created>
  <dcterms:modified xsi:type="dcterms:W3CDTF">2024-11-15T08:51:10Z</dcterms:modified>
</cp:coreProperties>
</file>