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5" r:id="rId5"/>
    <p:sldId id="264" r:id="rId6"/>
    <p:sldId id="258" r:id="rId7"/>
    <p:sldId id="259" r:id="rId8"/>
    <p:sldId id="270" r:id="rId9"/>
    <p:sldId id="260" r:id="rId10"/>
    <p:sldId id="261" r:id="rId11"/>
    <p:sldId id="262" r:id="rId12"/>
    <p:sldId id="271" r:id="rId13"/>
    <p:sldId id="266" r:id="rId14"/>
    <p:sldId id="267" r:id="rId15"/>
    <p:sldId id="268" r:id="rId16"/>
    <p:sldId id="269" r:id="rId17"/>
    <p:sldId id="272" r:id="rId18"/>
    <p:sldId id="273" r:id="rId19"/>
    <p:sldId id="274" r:id="rId20"/>
    <p:sldId id="275" r:id="rId21"/>
    <p:sldId id="276" r:id="rId22"/>
    <p:sldId id="278" r:id="rId23"/>
    <p:sldId id="282" r:id="rId24"/>
    <p:sldId id="277" r:id="rId25"/>
    <p:sldId id="279" r:id="rId26"/>
    <p:sldId id="280" r:id="rId27"/>
    <p:sldId id="281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78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12.02.2025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myschool.eduprosvet.ru/data/normativnaya-baza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myschool.eduprosvet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urok.eduprosvet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urok.eduprosvet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rutube.ru/channel/28557195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Центр методической поддержки ФГИС «Моя школа»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База знаний педагогов</a:t>
            </a:r>
          </a:p>
          <a:p>
            <a:r>
              <a:rPr lang="ru-RU" dirty="0" smtClean="0"/>
              <a:t>12.02.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6609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 </a:t>
            </a:r>
            <a:endParaRPr lang="ru-RU" dirty="0"/>
          </a:p>
        </p:txBody>
      </p:sp>
      <p:pic>
        <p:nvPicPr>
          <p:cNvPr id="4098" name="Picture 2" descr="C:\Users\POLINA\Downloads\2025-02-12_09-10-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40768"/>
            <a:ext cx="7551465" cy="50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257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 </a:t>
            </a:r>
            <a:endParaRPr lang="ru-RU" dirty="0"/>
          </a:p>
        </p:txBody>
      </p:sp>
      <p:pic>
        <p:nvPicPr>
          <p:cNvPr id="5122" name="Picture 2" descr="C:\Users\POLINA\Downloads\2025-02-12_09-11-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92" y="1484784"/>
            <a:ext cx="8339848" cy="4544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176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знаний </a:t>
            </a:r>
            <a:endParaRPr lang="ru-RU" dirty="0"/>
          </a:p>
        </p:txBody>
      </p:sp>
      <p:pic>
        <p:nvPicPr>
          <p:cNvPr id="9218" name="Picture 2" descr="C:\Users\POLINA\Downloads\2025-02-12_09-39-4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" y="2132856"/>
            <a:ext cx="9073008" cy="185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2123728" y="4365104"/>
            <a:ext cx="4392488" cy="216024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4142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Подраздел </a:t>
            </a:r>
            <a:r>
              <a:rPr lang="ru-RU" sz="4800" dirty="0" smtClean="0"/>
              <a:t>«Инструкции» </a:t>
            </a:r>
          </a:p>
          <a:p>
            <a:endParaRPr lang="ru-RU" sz="4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Подробнее рассмотрим Базу знаний</a:t>
            </a:r>
            <a:endParaRPr lang="ru-RU" dirty="0"/>
          </a:p>
        </p:txBody>
      </p:sp>
      <p:pic>
        <p:nvPicPr>
          <p:cNvPr id="8194" name="Picture 2" descr="C:\Users\POLINA\Downloads\2025-02-12_09-26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20888"/>
            <a:ext cx="9144000" cy="4179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3881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Рекомендации по внедрению ФГИС "Моя школа"</a:t>
            </a:r>
          </a:p>
          <a:p>
            <a:r>
              <a:rPr lang="ru-RU" dirty="0" smtClean="0"/>
              <a:t>Инструкции по использованию сервисов «Цифровой помощник ученика», «Цифровой помощник учителя», «Цифровой помощник родителя».</a:t>
            </a:r>
          </a:p>
          <a:p>
            <a:r>
              <a:rPr lang="ru-RU" dirty="0" smtClean="0"/>
              <a:t>Инструкцию по добавлению педагогу роли законного представителя</a:t>
            </a:r>
          </a:p>
          <a:p>
            <a:r>
              <a:rPr lang="ru-RU" dirty="0" err="1" smtClean="0"/>
              <a:t>Гайд</a:t>
            </a:r>
            <a:r>
              <a:rPr lang="ru-RU" dirty="0" smtClean="0"/>
              <a:t> по подсистеме «Тесты»</a:t>
            </a:r>
          </a:p>
          <a:p>
            <a:r>
              <a:rPr lang="ru-RU" dirty="0" smtClean="0"/>
              <a:t>Инструкцию по работе с Базовой платформой </a:t>
            </a:r>
          </a:p>
          <a:p>
            <a:r>
              <a:rPr lang="ru-RU" dirty="0" smtClean="0"/>
              <a:t>Общие рекомендации для педагогов по работе с системой</a:t>
            </a:r>
          </a:p>
          <a:p>
            <a:r>
              <a:rPr lang="ru-RU" dirty="0" smtClean="0"/>
              <a:t>Регистрация педагогов. Пошаговая инструкция</a:t>
            </a:r>
          </a:p>
          <a:p>
            <a:r>
              <a:rPr lang="ru-RU" dirty="0" smtClean="0"/>
              <a:t>Инструкция по работе с Библиотекой контента</a:t>
            </a:r>
          </a:p>
          <a:p>
            <a:r>
              <a:rPr lang="ru-RU" dirty="0" smtClean="0"/>
              <a:t>Инструкция по работе с сервисом "Мои файлы«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можно найти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5949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Кейсы</a:t>
            </a:r>
            <a:r>
              <a:rPr lang="ru-RU" dirty="0"/>
              <a:t> -  (от англ. </a:t>
            </a:r>
            <a:r>
              <a:rPr lang="ru-RU" dirty="0" err="1"/>
              <a:t>case</a:t>
            </a:r>
            <a:r>
              <a:rPr lang="ru-RU" dirty="0"/>
              <a:t> — случай, ситуация, дело) — детальное описание конкретной ситуации, проблемы или задачи и их решения. </a:t>
            </a:r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В данном подразделе мы </a:t>
            </a:r>
            <a:r>
              <a:rPr lang="ru-RU" dirty="0"/>
              <a:t>увидим </a:t>
            </a:r>
            <a:r>
              <a:rPr lang="ru-RU" dirty="0" smtClean="0"/>
              <a:t>практические </a:t>
            </a:r>
            <a:r>
              <a:rPr lang="ru-RU" dirty="0"/>
              <a:t>работы </a:t>
            </a:r>
            <a:r>
              <a:rPr lang="ru-RU" dirty="0" smtClean="0"/>
              <a:t>в </a:t>
            </a:r>
            <a:r>
              <a:rPr lang="ru-RU" dirty="0"/>
              <a:t>контенте ФГИС «Моя школа»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Подробнее рассмотрим Базу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984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Подраздел</a:t>
            </a:r>
            <a:r>
              <a:rPr lang="ru-RU" sz="4800" dirty="0" smtClean="0"/>
              <a:t> «Видео</a:t>
            </a:r>
            <a:r>
              <a:rPr lang="ru-RU" sz="4000" dirty="0" smtClean="0"/>
              <a:t>»</a:t>
            </a:r>
            <a:r>
              <a:rPr lang="ru-RU" dirty="0" smtClean="0"/>
              <a:t>.</a:t>
            </a:r>
          </a:p>
          <a:p>
            <a:r>
              <a:rPr lang="ru-RU" sz="4000" dirty="0" smtClean="0"/>
              <a:t>Здесь мы увидим </a:t>
            </a:r>
          </a:p>
          <a:p>
            <a:pPr marL="109728" indent="0">
              <a:buNone/>
            </a:pPr>
            <a:r>
              <a:rPr lang="ru-RU" sz="4000" dirty="0" smtClean="0"/>
              <a:t>ПРОМО-РОЛИКИ, которые можно транслировать на родительских собраниях/в классах для обзорного знакомства с системой.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Подробнее рассмотрим Базу знаний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31190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Подраздел </a:t>
            </a:r>
            <a:r>
              <a:rPr lang="ru-RU" sz="4800" dirty="0" smtClean="0"/>
              <a:t>«</a:t>
            </a:r>
            <a:r>
              <a:rPr lang="ru-RU" sz="4800" dirty="0" err="1" smtClean="0"/>
              <a:t>Вебинары</a:t>
            </a:r>
            <a:r>
              <a:rPr lang="ru-RU" sz="4800" dirty="0" smtClean="0"/>
              <a:t>».</a:t>
            </a:r>
          </a:p>
          <a:p>
            <a:r>
              <a:rPr lang="ru-RU" sz="3200" dirty="0" smtClean="0"/>
              <a:t>Предназначен для просмотра обучающих </a:t>
            </a:r>
            <a:r>
              <a:rPr lang="ru-RU" sz="3200" dirty="0" err="1" smtClean="0"/>
              <a:t>вебинаров</a:t>
            </a:r>
            <a:r>
              <a:rPr lang="ru-RU" sz="3200" dirty="0" smtClean="0"/>
              <a:t>, </a:t>
            </a:r>
            <a:r>
              <a:rPr lang="ru-RU" sz="3200" dirty="0" err="1" smtClean="0"/>
              <a:t>вебинаров</a:t>
            </a:r>
            <a:r>
              <a:rPr lang="ru-RU" sz="3200" dirty="0" smtClean="0"/>
              <a:t> с демонстрацией успешных практик </a:t>
            </a:r>
            <a:r>
              <a:rPr lang="ru-RU" sz="3200" b="1" dirty="0" smtClean="0"/>
              <a:t>регионов РФ. </a:t>
            </a:r>
          </a:p>
          <a:p>
            <a:endParaRPr lang="ru-RU" sz="3200" dirty="0"/>
          </a:p>
          <a:p>
            <a:r>
              <a:rPr lang="ru-RU" sz="3200" b="1" dirty="0" smtClean="0"/>
              <a:t>Краевые </a:t>
            </a:r>
            <a:r>
              <a:rPr lang="ru-RU" sz="3200" b="1" dirty="0" err="1" smtClean="0"/>
              <a:t>вебинары</a:t>
            </a:r>
            <a:r>
              <a:rPr lang="ru-RU" sz="3200" b="1" dirty="0" smtClean="0"/>
              <a:t> </a:t>
            </a:r>
            <a:r>
              <a:rPr lang="ru-RU" sz="3200" dirty="0" smtClean="0"/>
              <a:t>смотрим в чате </a:t>
            </a:r>
            <a:r>
              <a:rPr lang="ru-RU" sz="3200" dirty="0" err="1" smtClean="0"/>
              <a:t>Сферум</a:t>
            </a:r>
            <a:r>
              <a:rPr lang="ru-RU" sz="3200" dirty="0" smtClean="0"/>
              <a:t> «Внедрение ФГИС «Моя школа»»</a:t>
            </a:r>
            <a:endParaRPr lang="ru-RU" sz="3200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Подробнее рассмотрим Базу знаний</a:t>
            </a:r>
          </a:p>
        </p:txBody>
      </p:sp>
    </p:spTree>
    <p:extLst>
      <p:ext uri="{BB962C8B-B14F-4D97-AF65-F5344CB8AC3E}">
        <p14:creationId xmlns:p14="http://schemas.microsoft.com/office/powerpoint/2010/main" val="126550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https://myschool.eduprosvet.ru/data/normativnaya-baza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- подраздел ФГИС «Моя школа».</a:t>
            </a:r>
          </a:p>
          <a:p>
            <a:endParaRPr lang="ru-RU" dirty="0"/>
          </a:p>
          <a:p>
            <a:r>
              <a:rPr lang="ru-RU" dirty="0" smtClean="0"/>
              <a:t>Здесь найдём постановления Правительства РФ, Федеральные законы, Федеральный проект «Цифровая образовательная среда».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Нормативно-правовая база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9968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Роли </a:t>
            </a:r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770" y="1481138"/>
            <a:ext cx="6726459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080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4000" b="1" dirty="0">
                <a:hlinkClick r:id="rId2"/>
              </a:rPr>
              <a:t>Главная | Центр поддержки ФГИС «Моя школа</a:t>
            </a:r>
            <a:r>
              <a:rPr lang="ru-RU" sz="4000" b="1" dirty="0" smtClean="0">
                <a:hlinkClick r:id="rId2"/>
              </a:rPr>
              <a:t>»</a:t>
            </a:r>
          </a:p>
          <a:p>
            <a:pPr marL="109728" indent="0">
              <a:buNone/>
            </a:pPr>
            <a:endParaRPr lang="ru-RU" sz="4000" dirty="0">
              <a:hlinkClick r:id="rId2"/>
            </a:endParaRPr>
          </a:p>
          <a:p>
            <a:pPr marL="109728" indent="0">
              <a:buNone/>
            </a:pPr>
            <a:r>
              <a:rPr lang="en-US" sz="4000" dirty="0" smtClean="0">
                <a:hlinkClick r:id="rId2"/>
              </a:rPr>
              <a:t>https</a:t>
            </a:r>
            <a:r>
              <a:rPr lang="en-US" sz="4000" dirty="0">
                <a:hlinkClick r:id="rId2"/>
              </a:rPr>
              <a:t>://</a:t>
            </a:r>
            <a:r>
              <a:rPr lang="en-US" sz="4000" dirty="0" smtClean="0">
                <a:hlinkClick r:id="rId2"/>
              </a:rPr>
              <a:t>myschool.eduprosvet.ru</a:t>
            </a:r>
            <a:endParaRPr lang="ru-RU" sz="4000" dirty="0" smtClean="0"/>
          </a:p>
          <a:p>
            <a:pPr marL="109728" indent="0" algn="ctr">
              <a:buNone/>
            </a:pP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найти Портал</a:t>
            </a:r>
            <a:endParaRPr lang="ru-RU" dirty="0"/>
          </a:p>
        </p:txBody>
      </p:sp>
      <p:sp>
        <p:nvSpPr>
          <p:cNvPr id="4" name="Стрелка вверх 3"/>
          <p:cNvSpPr/>
          <p:nvPr/>
        </p:nvSpPr>
        <p:spPr>
          <a:xfrm>
            <a:off x="3419872" y="4527376"/>
            <a:ext cx="2376264" cy="2088232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802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Педагоги </a:t>
            </a:r>
            <a:endParaRPr lang="ru-RU" dirty="0"/>
          </a:p>
        </p:txBody>
      </p:sp>
      <p:pic>
        <p:nvPicPr>
          <p:cNvPr id="11266" name="Picture 2" descr="C:\Users\POLINA\Downloads\2025-02-12_09-57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4474"/>
            <a:ext cx="8856984" cy="5010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2991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</a:t>
            </a:r>
            <a:r>
              <a:rPr lang="ru-RU" dirty="0" smtClean="0"/>
              <a:t>ля роли «Педагог»</a:t>
            </a:r>
            <a:endParaRPr lang="ru-RU" dirty="0"/>
          </a:p>
        </p:txBody>
      </p:sp>
      <p:pic>
        <p:nvPicPr>
          <p:cNvPr id="12290" name="Picture 2" descr="C:\Users\POLINA\Downloads\2025-02-12_09-58-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4292406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POLINA\Downloads\2025-02-12_09-59-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6872"/>
            <a:ext cx="3886640" cy="2747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POLINA\Downloads\2025-02-12_10-00-3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077072"/>
            <a:ext cx="3878604" cy="2274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436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Библиотека ЦОК  </a:t>
            </a:r>
            <a:r>
              <a:rPr lang="en-US" dirty="0">
                <a:hlinkClick r:id="rId2"/>
              </a:rPr>
              <a:t>https://urok.eduprosvet.ru</a:t>
            </a:r>
            <a:r>
              <a:rPr lang="en-US" dirty="0" smtClean="0">
                <a:hlinkClick r:id="rId2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3314" name="Picture 2" descr="C:\Users\POLINA\Downloads\2025-02-12_10-05-3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2" y="1413831"/>
            <a:ext cx="9144000" cy="544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837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Авторизовались через ЕСИА </a:t>
            </a:r>
            <a:endParaRPr lang="ru-RU" dirty="0"/>
          </a:p>
        </p:txBody>
      </p:sp>
      <p:pic>
        <p:nvPicPr>
          <p:cNvPr id="17410" name="Picture 2" descr="C:\Users\POLINA\Downloads\2025-02-12_10-11-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4" y="1509117"/>
            <a:ext cx="9144000" cy="5348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57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>
                <a:hlinkClick r:id="rId2"/>
              </a:rPr>
              <a:t>https://urok.eduprosvet.ru</a:t>
            </a:r>
            <a:r>
              <a:rPr lang="en-US" sz="4400" dirty="0" smtClean="0">
                <a:hlinkClick r:id="rId2"/>
              </a:rPr>
              <a:t>/</a:t>
            </a:r>
            <a:endParaRPr lang="ru-RU" sz="4400" dirty="0" smtClean="0"/>
          </a:p>
          <a:p>
            <a:endParaRPr lang="ru-RU" sz="4400" dirty="0"/>
          </a:p>
          <a:p>
            <a:r>
              <a:rPr lang="ru-RU" sz="4400" dirty="0"/>
              <a:t> </a:t>
            </a:r>
            <a:r>
              <a:rPr lang="ru-RU" sz="4400" dirty="0" smtClean="0"/>
              <a:t>«В </a:t>
            </a:r>
            <a:r>
              <a:rPr lang="ru-RU" sz="4400" dirty="0"/>
              <a:t>связи с требованиями к информационной безопасности уведомляем, что с 9 декабря заходить на сайт и пользоваться контентом Библиотеки </a:t>
            </a:r>
            <a:r>
              <a:rPr lang="ru-RU" sz="4400" b="1" dirty="0"/>
              <a:t>смогут только авторизованные </a:t>
            </a:r>
            <a:r>
              <a:rPr lang="ru-RU" sz="4400" b="1" dirty="0" smtClean="0"/>
              <a:t>во ФГИС МШ пользователи</a:t>
            </a:r>
            <a:r>
              <a:rPr lang="ru-RU" sz="4400" dirty="0" smtClean="0"/>
              <a:t>»</a:t>
            </a:r>
            <a:endParaRPr lang="ru-RU" sz="4400" dirty="0"/>
          </a:p>
          <a:p>
            <a:endParaRPr lang="ru-RU" sz="4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Библиотека ЦОК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978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Уроки в цифре </a:t>
            </a:r>
            <a:endParaRPr lang="ru-RU" dirty="0"/>
          </a:p>
        </p:txBody>
      </p:sp>
      <p:pic>
        <p:nvPicPr>
          <p:cNvPr id="14338" name="Picture 2" descr="C:\Users\POLINA\Downloads\2025-02-12_10-06-2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222357" cy="481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4720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Видеоопыты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5362" name="Picture 2" descr="C:\Users\POLINA\Downloads\2025-02-12_10-07-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800"/>
            <a:ext cx="9001125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9596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Исследуем цифровой контент</a:t>
            </a:r>
            <a:endParaRPr lang="ru-RU" dirty="0"/>
          </a:p>
        </p:txBody>
      </p:sp>
      <p:pic>
        <p:nvPicPr>
          <p:cNvPr id="16386" name="Picture 2" descr="C:\Users\POLINA\Downloads\2025-02-12_10-08-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7648575" cy="536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70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Основная </a:t>
            </a:r>
            <a:r>
              <a:rPr lang="ru-RU" dirty="0"/>
              <a:t>единица содержания цифрового образовательного контента (урок) определяет логическую последовательность освоения учебного материала и имеет </a:t>
            </a:r>
            <a:r>
              <a:rPr lang="ru-RU" dirty="0" err="1"/>
              <a:t>блочно</a:t>
            </a:r>
            <a:r>
              <a:rPr lang="ru-RU" dirty="0"/>
              <a:t>-модульную структуру:</a:t>
            </a:r>
          </a:p>
          <a:p>
            <a:endParaRPr lang="ru-RU" dirty="0"/>
          </a:p>
          <a:p>
            <a:r>
              <a:rPr lang="ru-RU" b="1" dirty="0"/>
              <a:t>вхождение в тему урока;</a:t>
            </a:r>
          </a:p>
          <a:p>
            <a:r>
              <a:rPr lang="ru-RU" b="1" dirty="0"/>
              <a:t>освоение нового материала;</a:t>
            </a:r>
          </a:p>
          <a:p>
            <a:r>
              <a:rPr lang="ru-RU" b="1" dirty="0"/>
              <a:t>применения изучаемого материала;</a:t>
            </a:r>
          </a:p>
          <a:p>
            <a:r>
              <a:rPr lang="ru-RU" b="1" dirty="0"/>
              <a:t>проверка приобретенных знаний;</a:t>
            </a:r>
          </a:p>
          <a:p>
            <a:r>
              <a:rPr lang="ru-RU" b="1" dirty="0"/>
              <a:t>подведение итогов, домашнее задание.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Из чего состоит цифровой образовательный контент?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4898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Цифровые </a:t>
            </a:r>
            <a:r>
              <a:rPr lang="ru-RU" dirty="0"/>
              <a:t>уроки разрабатываются командой педагогов со всей страны, обладающих глубокими познаниями и обширным опытом в сфере разработки цифрового образовательного контента. </a:t>
            </a:r>
            <a:endParaRPr lang="ru-RU" dirty="0" smtClean="0"/>
          </a:p>
          <a:p>
            <a:pPr marL="109728" indent="0">
              <a:buNone/>
            </a:pPr>
            <a:endParaRPr lang="ru-RU" dirty="0" smtClean="0"/>
          </a:p>
          <a:p>
            <a:r>
              <a:rPr lang="ru-RU" dirty="0" smtClean="0"/>
              <a:t>Руководителями </a:t>
            </a:r>
            <a:r>
              <a:rPr lang="ru-RU" dirty="0"/>
              <a:t>авторских коллективов являются заслуженные учителя, авторы учебной литературы по своим предметам.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Кто автор уроков?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0238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600" dirty="0"/>
              <a:t>Государственный университет </a:t>
            </a:r>
            <a:r>
              <a:rPr lang="ru-RU" sz="3600" dirty="0" smtClean="0"/>
              <a:t>просвещения</a:t>
            </a:r>
          </a:p>
          <a:p>
            <a:pPr marL="109728" indent="0">
              <a:buNone/>
            </a:pPr>
            <a:endParaRPr lang="ru-RU" sz="3600" dirty="0"/>
          </a:p>
          <a:p>
            <a:pPr marL="109728" indent="0">
              <a:buNone/>
            </a:pPr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Учредитель </a:t>
            </a:r>
            <a:endParaRPr lang="ru-RU" dirty="0"/>
          </a:p>
        </p:txBody>
      </p:sp>
      <p:pic>
        <p:nvPicPr>
          <p:cNvPr id="7170" name="Picture 2" descr="C:\Users\POLINA\Desktop\mgoup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88" y="2204864"/>
            <a:ext cx="5411112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191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sz="4000" dirty="0" smtClean="0"/>
              <a:t>Бесплатная библиотека. </a:t>
            </a:r>
            <a:endParaRPr lang="ru-RU" sz="4000" dirty="0"/>
          </a:p>
          <a:p>
            <a:r>
              <a:rPr lang="ru-RU" sz="4000" b="1" dirty="0" smtClean="0"/>
              <a:t>Материалы </a:t>
            </a:r>
            <a:r>
              <a:rPr lang="ru-RU" sz="4000" b="1" dirty="0"/>
              <a:t>библиотеки являются бесплатными для всех категорий </a:t>
            </a:r>
            <a:r>
              <a:rPr lang="ru-RU" sz="4000" b="1" dirty="0" smtClean="0"/>
              <a:t>пользователей. </a:t>
            </a:r>
          </a:p>
          <a:p>
            <a:endParaRPr lang="ru-RU" sz="4000" b="1" dirty="0" smtClean="0"/>
          </a:p>
          <a:p>
            <a:r>
              <a:rPr lang="ru-RU" sz="4000" b="1" dirty="0"/>
              <a:t>Использование материалов Библиотеки открывает новые возможности для</a:t>
            </a:r>
            <a:r>
              <a:rPr lang="ru-RU" sz="4000" b="1" dirty="0" smtClean="0"/>
              <a:t>:</a:t>
            </a:r>
            <a:endParaRPr lang="ru-RU" sz="4000" b="1" dirty="0"/>
          </a:p>
          <a:p>
            <a:r>
              <a:rPr lang="ru-RU" sz="4000" dirty="0"/>
              <a:t>индивидуального обучения и развития дополнительных навыков;</a:t>
            </a:r>
          </a:p>
          <a:p>
            <a:r>
              <a:rPr lang="ru-RU" sz="4000" dirty="0"/>
              <a:t>освоения новых форматов работы;</a:t>
            </a:r>
          </a:p>
          <a:p>
            <a:r>
              <a:rPr lang="ru-RU" sz="4000" dirty="0"/>
              <a:t>педагогического творчества.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Плюсы Библиотеки ЦОК для педагога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57576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 Библиотеке содержится более </a:t>
            </a:r>
            <a:r>
              <a:rPr lang="ru-RU" sz="3900" dirty="0"/>
              <a:t>50</a:t>
            </a:r>
            <a:r>
              <a:rPr lang="ru-RU" dirty="0"/>
              <a:t> </a:t>
            </a:r>
            <a:r>
              <a:rPr lang="ru-RU" b="1" dirty="0"/>
              <a:t>типов электронных образовательных материалов: </a:t>
            </a:r>
            <a:r>
              <a:rPr lang="ru-RU" dirty="0"/>
              <a:t>виртуальные лаборатории, интерактивные тренажеры, карты, видеоролики, </a:t>
            </a:r>
            <a:r>
              <a:rPr lang="ru-RU" dirty="0" err="1"/>
              <a:t>инфографики</a:t>
            </a:r>
            <a:r>
              <a:rPr lang="ru-RU" dirty="0"/>
              <a:t>, подкасты, кроссворды и другие виды образовательных материалов.</a:t>
            </a:r>
          </a:p>
          <a:p>
            <a:endParaRPr lang="ru-RU" dirty="0"/>
          </a:p>
          <a:p>
            <a:r>
              <a:rPr lang="ru-RU" dirty="0"/>
              <a:t>Ресурсы Библиотеки помогают оптимизировать множество рутинных процессов: </a:t>
            </a:r>
            <a:r>
              <a:rPr lang="ru-RU" b="1" dirty="0"/>
              <a:t>подготовку к урокам, поиск материалов, составление и проверку домашнего задания, а также делают уроки более динамичными и интересными.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Плюсы Библиотеки ЦОК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35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Структура Портала ЦМП ФГИС «Моя школа» позволяет педагогу оперативно ориентироваться в обучающих материалах;</a:t>
            </a:r>
          </a:p>
          <a:p>
            <a:r>
              <a:rPr lang="ru-RU" dirty="0" smtClean="0"/>
              <a:t> Портал помогает обучаться работе в системе даже из дома;</a:t>
            </a:r>
          </a:p>
          <a:p>
            <a:r>
              <a:rPr lang="ru-RU" dirty="0" smtClean="0"/>
              <a:t>Портал содержит актуальную нормативно-правовую базу использования ФГИС «Моя школа». Доступны федеральные документы;</a:t>
            </a:r>
          </a:p>
          <a:p>
            <a:r>
              <a:rPr lang="ru-RU" dirty="0" smtClean="0"/>
              <a:t>Библиотека цифрового образовательного контента  - бесплатный и верифицированный каталог материалов, обладающий значительными преимуществами.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429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 целях оперативного сопровождения пользователей Библиотеки цифрового образовательного контента работает горячая </a:t>
            </a:r>
            <a:r>
              <a:rPr lang="ru-RU" sz="2400" dirty="0" smtClean="0"/>
              <a:t>линия по </a:t>
            </a:r>
            <a:r>
              <a:rPr lang="ru-RU" sz="2400" dirty="0"/>
              <a:t>телефону: </a:t>
            </a:r>
            <a:endParaRPr lang="ru-RU" sz="2400" dirty="0" smtClean="0"/>
          </a:p>
          <a:p>
            <a:pPr marL="109728" indent="0" algn="ctr">
              <a:buNone/>
            </a:pPr>
            <a:endParaRPr lang="ru-RU" sz="2400" dirty="0"/>
          </a:p>
          <a:p>
            <a:pPr marL="109728" indent="0" algn="ctr">
              <a:buNone/>
            </a:pPr>
            <a:r>
              <a:rPr lang="ru-RU" sz="4400" b="1" dirty="0" smtClean="0"/>
              <a:t>8(800)200-91-85 </a:t>
            </a:r>
            <a:r>
              <a:rPr lang="ru-RU" sz="4400" b="1" dirty="0"/>
              <a:t>(доб. 2)</a:t>
            </a:r>
          </a:p>
          <a:p>
            <a:endParaRPr lang="ru-RU" sz="2400" dirty="0"/>
          </a:p>
          <a:p>
            <a:r>
              <a:rPr lang="ru-RU" sz="2400" dirty="0"/>
              <a:t>Поддержка работает по будним дням с 7 до 19 </a:t>
            </a:r>
            <a:r>
              <a:rPr lang="ru-RU" sz="2400" dirty="0" smtClean="0"/>
              <a:t>часов МСК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Горячая линия для педагогов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2715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 smtClean="0"/>
              <a:t>Вебинары</a:t>
            </a:r>
            <a:r>
              <a:rPr lang="ru-RU" sz="2800" dirty="0" smtClean="0"/>
              <a:t> Просвета </a:t>
            </a:r>
            <a:r>
              <a:rPr lang="en-US" sz="2800" dirty="0">
                <a:hlinkClick r:id="rId2"/>
              </a:rPr>
              <a:t>https://rutube.ru/channel/28557195</a:t>
            </a:r>
            <a:r>
              <a:rPr lang="en-US" sz="2800" dirty="0" smtClean="0">
                <a:hlinkClick r:id="rId2"/>
              </a:rPr>
              <a:t>/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6146" name="Picture 2" descr="C:\Users\POLINA\Downloads\2025-02-12_09-16-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" y="1294805"/>
            <a:ext cx="9144000" cy="55631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4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Портал. На Главной</a:t>
            </a:r>
            <a:endParaRPr lang="ru-RU" dirty="0"/>
          </a:p>
        </p:txBody>
      </p:sp>
      <p:pic>
        <p:nvPicPr>
          <p:cNvPr id="1026" name="Picture 2" descr="C:\Users\POLINA\Downloads\2025-02-12_09-04-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58280"/>
            <a:ext cx="7712356" cy="46397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верх 4"/>
          <p:cNvSpPr/>
          <p:nvPr/>
        </p:nvSpPr>
        <p:spPr>
          <a:xfrm>
            <a:off x="1259632" y="2924944"/>
            <a:ext cx="864096" cy="1707815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лево 5"/>
          <p:cNvSpPr/>
          <p:nvPr/>
        </p:nvSpPr>
        <p:spPr>
          <a:xfrm>
            <a:off x="6804248" y="3950115"/>
            <a:ext cx="1944216" cy="1365287"/>
          </a:xfrm>
          <a:prstGeom prst="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4844342"/>
            <a:ext cx="27363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Боковое меню</a:t>
            </a:r>
          </a:p>
          <a:p>
            <a:r>
              <a:rPr lang="ru-RU" dirty="0" smtClean="0"/>
              <a:t>для быстрого перехода в разделы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79514" y="5315401"/>
            <a:ext cx="2736304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Основное меню</a:t>
            </a:r>
          </a:p>
          <a:p>
            <a:r>
              <a:rPr lang="ru-RU" dirty="0" smtClean="0"/>
              <a:t>разделов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10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знаний </a:t>
            </a:r>
            <a:endParaRPr lang="ru-RU" dirty="0"/>
          </a:p>
        </p:txBody>
      </p:sp>
      <p:pic>
        <p:nvPicPr>
          <p:cNvPr id="2050" name="Picture 2" descr="C:\Users\POLINA\Downloads\2025-02-12_09-08-1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" y="1196752"/>
            <a:ext cx="8712968" cy="4587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620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База знаний </a:t>
            </a:r>
            <a:endParaRPr lang="ru-RU" dirty="0"/>
          </a:p>
        </p:txBody>
      </p:sp>
      <p:pic>
        <p:nvPicPr>
          <p:cNvPr id="9218" name="Picture 2" descr="C:\Users\POLINA\Downloads\2025-02-12_09-39-4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" y="2132856"/>
            <a:ext cx="9073008" cy="185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верх 3"/>
          <p:cNvSpPr/>
          <p:nvPr/>
        </p:nvSpPr>
        <p:spPr>
          <a:xfrm>
            <a:off x="2123728" y="4365104"/>
            <a:ext cx="4392488" cy="2160240"/>
          </a:xfrm>
          <a:prstGeom prst="up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1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Информ</a:t>
            </a:r>
            <a:r>
              <a:rPr lang="ru-RU" dirty="0" smtClean="0"/>
              <a:t>. материалы </a:t>
            </a:r>
            <a:endParaRPr lang="ru-RU" dirty="0"/>
          </a:p>
        </p:txBody>
      </p:sp>
      <p:pic>
        <p:nvPicPr>
          <p:cNvPr id="3074" name="Picture 2" descr="C:\Users\POLINA\Downloads\2025-02-12_09-09-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0175"/>
            <a:ext cx="7992888" cy="526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6300028"/>
            <a:ext cx="5544616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Обновления материалов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44359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633</Words>
  <Application>Microsoft Office PowerPoint</Application>
  <PresentationFormat>Экран (4:3)</PresentationFormat>
  <Paragraphs>98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Центр методической поддержки ФГИС «Моя школа»</vt:lpstr>
      <vt:lpstr>Как найти Портал</vt:lpstr>
      <vt:lpstr>Учредитель </vt:lpstr>
      <vt:lpstr>Горячая линия для педагогов</vt:lpstr>
      <vt:lpstr>Вебинары Просвета https://rutube.ru/channel/28557195/ </vt:lpstr>
      <vt:lpstr>Портал. На Главной</vt:lpstr>
      <vt:lpstr>База знаний </vt:lpstr>
      <vt:lpstr>База знаний </vt:lpstr>
      <vt:lpstr>Информ. материалы </vt:lpstr>
      <vt:lpstr>Роли </vt:lpstr>
      <vt:lpstr>Обратная связь </vt:lpstr>
      <vt:lpstr>База знаний </vt:lpstr>
      <vt:lpstr>Подробнее рассмотрим Базу знаний</vt:lpstr>
      <vt:lpstr>Что можно найти </vt:lpstr>
      <vt:lpstr>Подробнее рассмотрим Базу знаний</vt:lpstr>
      <vt:lpstr>Подробнее рассмотрим Базу знаний</vt:lpstr>
      <vt:lpstr>Подробнее рассмотрим Базу знаний</vt:lpstr>
      <vt:lpstr>Нормативно-правовая база </vt:lpstr>
      <vt:lpstr>Роли </vt:lpstr>
      <vt:lpstr>Педагоги </vt:lpstr>
      <vt:lpstr>Для роли «Педагог»</vt:lpstr>
      <vt:lpstr>Библиотека ЦОК  https://urok.eduprosvet.ru/ </vt:lpstr>
      <vt:lpstr>Авторизовались через ЕСИА </vt:lpstr>
      <vt:lpstr>Библиотека ЦОК</vt:lpstr>
      <vt:lpstr>Уроки в цифре </vt:lpstr>
      <vt:lpstr>Видеоопыты </vt:lpstr>
      <vt:lpstr>Исследуем цифровой контент</vt:lpstr>
      <vt:lpstr>Из чего состоит цифровой образовательный контент? </vt:lpstr>
      <vt:lpstr>Кто автор уроков? </vt:lpstr>
      <vt:lpstr>Плюсы Библиотеки ЦОК для педагога </vt:lpstr>
      <vt:lpstr>Плюсы Библиотеки ЦОК</vt:lpstr>
      <vt:lpstr>Выводы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методической поддержки ФГИС «Моя школа»</dc:title>
  <dc:creator>POLINA</dc:creator>
  <cp:lastModifiedBy>Пользователь Windows</cp:lastModifiedBy>
  <cp:revision>86</cp:revision>
  <dcterms:created xsi:type="dcterms:W3CDTF">2025-02-12T01:57:40Z</dcterms:created>
  <dcterms:modified xsi:type="dcterms:W3CDTF">2025-02-12T03:32:54Z</dcterms:modified>
</cp:coreProperties>
</file>