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327" r:id="rId4"/>
    <p:sldId id="337" r:id="rId5"/>
    <p:sldId id="328" r:id="rId6"/>
    <p:sldId id="342" r:id="rId7"/>
    <p:sldId id="343" r:id="rId8"/>
    <p:sldId id="347" r:id="rId9"/>
    <p:sldId id="346" r:id="rId10"/>
    <p:sldId id="348" r:id="rId11"/>
    <p:sldId id="344" r:id="rId12"/>
    <p:sldId id="34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6E9"/>
    <a:srgbClr val="00CC00"/>
    <a:srgbClr val="8024C0"/>
    <a:srgbClr val="CBDDF2"/>
    <a:srgbClr val="DF894E"/>
    <a:srgbClr val="E4EDFD"/>
    <a:srgbClr val="CFAE6D"/>
    <a:srgbClr val="696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8" autoAdjust="0"/>
    <p:restoredTop sz="94681"/>
  </p:normalViewPr>
  <p:slideViewPr>
    <p:cSldViewPr snapToGrid="0">
      <p:cViewPr varScale="1">
        <p:scale>
          <a:sx n="64" d="100"/>
          <a:sy n="64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0731F-6E1D-AE49-955B-407E37778EC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E9C3E-DF00-BA40-A8B3-42D3AF636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Представление, сегодня мы с вами поговорим про несколько платформ которые сейчас активно используются в школе, расскажу что это за платформы и как их можно использовать дома в конце моего выступления вы можете задать вопросы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E9C3E-DF00-BA40-A8B3-42D3AF6362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8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EDD29-52BB-D1B8-36F6-D8FC73FEC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0E0ECE-C495-D5A7-7171-029CEB7AF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487165-C48E-318C-C758-86B40A33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DB089-3BD9-18C3-7CC5-AC6D118A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59DC4-286D-AEF3-A1FF-C551A2CF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69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26A3E-1CC9-9F23-CDA6-511BA60F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543984-E52D-94D8-142F-8B8355BDF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A1D55-4661-68E3-0AB8-D307383C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B8E8F-B65C-9834-5969-2388D622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C29962-CA2A-08EE-910D-0C8136E3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465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C32EA6-6CB8-F916-C299-E5DD6DA04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A04CA9-C73D-5857-7ACF-77EE04217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610498-C4F8-3553-6EF3-FA3D7F73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B4064-DF5F-18F3-50C6-8D7AF8DE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DC8A2-E0B3-80C8-6E53-D4791C46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751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1B8F7-C749-CBC9-23F2-89102248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7DE77-E38F-D084-B25C-5E52C7A3A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5D326F-7215-816E-A21F-366592F6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58A19-637C-FF65-47FC-CCDA98D7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72E68-EE36-C75C-4E1E-82A47B63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375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F4B83-8BDC-D72F-AE0A-5435461C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B0D84-94A8-7799-915F-F0073CCB5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3C0C5-25AF-EC75-5C7D-613A48C6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0B94F-B47F-58FD-8057-93BE94A9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9468F5-A176-F769-7B0C-822A874B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617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3A839-E0D1-8762-09AB-11B57E7A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AF525-318C-B0CB-00F0-C4EAA9BFB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2A33C9-A501-6CC4-EFE3-61FBE8E08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35FD4-8A57-30B4-1C36-3583FB8A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C372C2-0CE6-60EF-AE6E-379A2EF9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1CC49-3266-2F31-96AD-8C775826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2368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96B9B-AE61-4FD8-09C6-E38E1678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453F9-2C95-98F7-5073-9D18C107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A4F103-5765-E87D-DC9F-F352CFD9F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380A2F-9CF9-00D6-350C-AADFA63E4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EC9547-E21C-637C-06A0-696C39EB2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D00155-D202-F3D7-5DA8-E13E6A3D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E08EFB-C396-0EB0-7DDA-F0DB0AAB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EF78E1-D9F5-751B-2B87-F0EF999D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610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F6ADF-00BA-ED52-09DD-76DB15C0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495EEE-CF5A-E8E6-0EF9-CFE32333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A4EC2C-EBFE-21F9-F445-7010FB49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A80EC3-A860-8DD5-EEB9-6A5EB786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967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F71756-7B46-EF4B-64F9-2F4BEDD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E8F68-A19D-B316-9E6D-13A755E4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D82B7C-E60F-33DD-C5F1-0193AA76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3551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8A935-0F41-FC2C-5006-6FE99874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1161D-F2B5-C9D0-BE43-57EE1585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FA70E3-DEB0-D40D-5B57-7A6AE8C6F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1DF27-C875-F9E7-2CFB-4B9FF26E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1B9BD6-D50B-4BED-1990-3BE1184A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067651-BE16-9CE4-18D6-26B35E04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363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88A64-071D-E81F-88E2-70066F31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6AB2B9-4733-FF2D-ED84-6388ED1AF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17AB45-BFC4-4C52-232A-20A4C21B5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D39803-9DF0-7927-E042-DA4320DF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56226-36B4-FA14-7D87-3A3C4EB4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24D04-F788-7832-D8F7-ABD6C131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807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FF33D-CBF4-C913-7101-D0864ACD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0B42D2-7488-1C03-46B5-145D105E1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F2780-95E5-B985-2F6A-60F6AC3A0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DCEA-A116-A54F-AD5B-DDF959B2F62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E5C3C-D82C-F7DC-27B6-400BE8000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769E-575A-97DE-4D29-430FFCF5A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0AB5-A679-3945-AC50-801D1B10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674BB6-E03A-52D3-D687-2C9FE1094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35" y="-6260"/>
            <a:ext cx="68184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69D2E-861C-DD22-A81F-6B0E5EDD52C9}"/>
              </a:ext>
            </a:extLst>
          </p:cNvPr>
          <p:cNvSpPr txBox="1"/>
          <p:nvPr/>
        </p:nvSpPr>
        <p:spPr>
          <a:xfrm>
            <a:off x="7568737" y="5627174"/>
            <a:ext cx="3773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Дудина Татьяна Ивановна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Центра цифровых трансформаций образования КК ИРО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4886A7-2F26-5664-0F3A-06859EE4D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766" y="369052"/>
            <a:ext cx="1388662" cy="47971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BBEBC99B-A5E2-46D0-B4D3-9B7EC1AAD39D}"/>
              </a:ext>
            </a:extLst>
          </p:cNvPr>
          <p:cNvSpPr txBox="1">
            <a:spLocks/>
          </p:cNvSpPr>
          <p:nvPr/>
        </p:nvSpPr>
        <p:spPr>
          <a:xfrm>
            <a:off x="426067" y="2311744"/>
            <a:ext cx="11537576" cy="152999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7"/>
              </a:spcBef>
            </a:pPr>
            <a:r>
              <a:rPr lang="ru-RU" sz="3600" b="1" spc="-18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</a:t>
            </a:r>
            <a:r>
              <a:rPr lang="ru-RU" sz="3600" b="1" spc="-8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3600" b="1" spc="-8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6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  <a:endParaRPr lang="en-US" sz="3600" b="1" spc="-64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7"/>
              </a:spcBef>
            </a:pPr>
            <a:r>
              <a:rPr lang="ru-RU" sz="3600" b="1" spc="-6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</a:t>
            </a:r>
            <a:endParaRPr lang="en-US" sz="3600" b="1" spc="-64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7"/>
              </a:spcBef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946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ADDE7E-BA28-43A9-961E-A4203614D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6" y="200026"/>
            <a:ext cx="11496674" cy="63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247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E7A546-77E4-44C1-B6DD-77D8E1888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53" y="266700"/>
            <a:ext cx="11582822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15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7FA51C-9763-4167-A07C-291E6B2D8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219075"/>
            <a:ext cx="11477625" cy="6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148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D535833-2516-9D26-CF28-EFFB5E9B1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35" y="-6260"/>
            <a:ext cx="12304835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674137" y="2288612"/>
            <a:ext cx="2172124" cy="3651673"/>
          </a:xfrm>
          <a:custGeom>
            <a:avLst/>
            <a:gdLst/>
            <a:ahLst/>
            <a:cxnLst/>
            <a:rect l="l" t="t" r="r" b="b"/>
            <a:pathLst>
              <a:path w="3258184" h="5477509">
                <a:moveTo>
                  <a:pt x="2786933" y="5477151"/>
                </a:moveTo>
                <a:lnTo>
                  <a:pt x="376109" y="5434800"/>
                </a:lnTo>
                <a:lnTo>
                  <a:pt x="328146" y="5430974"/>
                </a:lnTo>
                <a:lnTo>
                  <a:pt x="282061" y="5421453"/>
                </a:lnTo>
                <a:lnTo>
                  <a:pt x="238209" y="5406603"/>
                </a:lnTo>
                <a:lnTo>
                  <a:pt x="196942" y="5386789"/>
                </a:lnTo>
                <a:lnTo>
                  <a:pt x="158611" y="5362375"/>
                </a:lnTo>
                <a:lnTo>
                  <a:pt x="123571" y="5333726"/>
                </a:lnTo>
                <a:lnTo>
                  <a:pt x="92172" y="5301209"/>
                </a:lnTo>
                <a:lnTo>
                  <a:pt x="64767" y="5265186"/>
                </a:lnTo>
                <a:lnTo>
                  <a:pt x="41710" y="5226025"/>
                </a:lnTo>
                <a:lnTo>
                  <a:pt x="23352" y="5184089"/>
                </a:lnTo>
                <a:lnTo>
                  <a:pt x="10046" y="5139744"/>
                </a:lnTo>
                <a:lnTo>
                  <a:pt x="2144" y="5093355"/>
                </a:lnTo>
                <a:lnTo>
                  <a:pt x="0" y="5045287"/>
                </a:lnTo>
                <a:lnTo>
                  <a:pt x="81444" y="376064"/>
                </a:lnTo>
                <a:lnTo>
                  <a:pt x="85265" y="328100"/>
                </a:lnTo>
                <a:lnTo>
                  <a:pt x="94780" y="282017"/>
                </a:lnTo>
                <a:lnTo>
                  <a:pt x="109624" y="238166"/>
                </a:lnTo>
                <a:lnTo>
                  <a:pt x="129434" y="196901"/>
                </a:lnTo>
                <a:lnTo>
                  <a:pt x="153843" y="158573"/>
                </a:lnTo>
                <a:lnTo>
                  <a:pt x="182487" y="123536"/>
                </a:lnTo>
                <a:lnTo>
                  <a:pt x="215000" y="92141"/>
                </a:lnTo>
                <a:lnTo>
                  <a:pt x="251019" y="64741"/>
                </a:lnTo>
                <a:lnTo>
                  <a:pt x="290177" y="41688"/>
                </a:lnTo>
                <a:lnTo>
                  <a:pt x="332110" y="23335"/>
                </a:lnTo>
                <a:lnTo>
                  <a:pt x="376453" y="10034"/>
                </a:lnTo>
                <a:lnTo>
                  <a:pt x="422841" y="2138"/>
                </a:lnTo>
                <a:lnTo>
                  <a:pt x="470909" y="0"/>
                </a:lnTo>
                <a:lnTo>
                  <a:pt x="2881733" y="42351"/>
                </a:lnTo>
                <a:lnTo>
                  <a:pt x="2931991" y="46554"/>
                </a:lnTo>
                <a:lnTo>
                  <a:pt x="2980848" y="57210"/>
                </a:lnTo>
                <a:lnTo>
                  <a:pt x="3027713" y="74062"/>
                </a:lnTo>
                <a:lnTo>
                  <a:pt x="3071995" y="96852"/>
                </a:lnTo>
                <a:lnTo>
                  <a:pt x="3113105" y="125325"/>
                </a:lnTo>
                <a:lnTo>
                  <a:pt x="3150451" y="159222"/>
                </a:lnTo>
                <a:lnTo>
                  <a:pt x="3183020" y="197731"/>
                </a:lnTo>
                <a:lnTo>
                  <a:pt x="3210036" y="239812"/>
                </a:lnTo>
                <a:lnTo>
                  <a:pt x="3231262" y="284865"/>
                </a:lnTo>
                <a:lnTo>
                  <a:pt x="3246464" y="332291"/>
                </a:lnTo>
                <a:lnTo>
                  <a:pt x="3255403" y="381490"/>
                </a:lnTo>
                <a:lnTo>
                  <a:pt x="3257844" y="431864"/>
                </a:lnTo>
                <a:lnTo>
                  <a:pt x="3176399" y="5101087"/>
                </a:lnTo>
                <a:lnTo>
                  <a:pt x="3172580" y="5149050"/>
                </a:lnTo>
                <a:lnTo>
                  <a:pt x="3163065" y="5195134"/>
                </a:lnTo>
                <a:lnTo>
                  <a:pt x="3148220" y="5238984"/>
                </a:lnTo>
                <a:lnTo>
                  <a:pt x="3128411" y="5280249"/>
                </a:lnTo>
                <a:lnTo>
                  <a:pt x="3104002" y="5318577"/>
                </a:lnTo>
                <a:lnTo>
                  <a:pt x="3075358" y="5353614"/>
                </a:lnTo>
                <a:lnTo>
                  <a:pt x="3042844" y="5385009"/>
                </a:lnTo>
                <a:lnTo>
                  <a:pt x="3006826" y="5412410"/>
                </a:lnTo>
                <a:lnTo>
                  <a:pt x="2967667" y="5435462"/>
                </a:lnTo>
                <a:lnTo>
                  <a:pt x="2925734" y="5453815"/>
                </a:lnTo>
                <a:lnTo>
                  <a:pt x="2881390" y="5467116"/>
                </a:lnTo>
                <a:lnTo>
                  <a:pt x="2835002" y="5475012"/>
                </a:lnTo>
                <a:lnTo>
                  <a:pt x="2786933" y="5477151"/>
                </a:lnTo>
                <a:close/>
              </a:path>
            </a:pathLst>
          </a:custGeom>
          <a:solidFill>
            <a:srgbClr val="CBDDF2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 rot="60000">
            <a:off x="9996081" y="3315485"/>
            <a:ext cx="155357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84" dirty="0">
                <a:solidFill>
                  <a:srgbClr val="060808"/>
                </a:solidFill>
                <a:latin typeface="Tahoma"/>
                <a:cs typeface="Tahoma"/>
              </a:rPr>
              <a:t>Сервис</a:t>
            </a:r>
            <a:r>
              <a:rPr sz="1333" spc="-71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51" dirty="0">
                <a:solidFill>
                  <a:srgbClr val="060808"/>
                </a:solidFill>
                <a:latin typeface="Tahoma"/>
                <a:cs typeface="Tahoma"/>
              </a:rPr>
              <a:t>аналитики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 rot="60000">
            <a:off x="10241970" y="3550381"/>
            <a:ext cx="105340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91" dirty="0">
                <a:solidFill>
                  <a:srgbClr val="060808"/>
                </a:solidFill>
                <a:latin typeface="Tahoma"/>
                <a:cs typeface="Tahoma"/>
              </a:rPr>
              <a:t>ЦОС</a:t>
            </a:r>
            <a:r>
              <a:rPr sz="1333" spc="-87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57" dirty="0">
                <a:solidFill>
                  <a:srgbClr val="060808"/>
                </a:solidFill>
                <a:latin typeface="Tahoma"/>
                <a:cs typeface="Tahoma"/>
              </a:rPr>
              <a:t>на</a:t>
            </a:r>
            <a:r>
              <a:rPr sz="1333" spc="-8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53" dirty="0">
                <a:solidFill>
                  <a:srgbClr val="060808"/>
                </a:solidFill>
                <a:latin typeface="Tahoma"/>
                <a:cs typeface="Tahoma"/>
              </a:rPr>
              <a:t>базе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 rot="60000">
            <a:off x="10038346" y="3785313"/>
            <a:ext cx="145304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97" dirty="0">
                <a:solidFill>
                  <a:srgbClr val="060808"/>
                </a:solidFill>
                <a:latin typeface="Tahoma"/>
                <a:cs typeface="Tahoma"/>
              </a:rPr>
              <a:t>АИС</a:t>
            </a:r>
            <a:r>
              <a:rPr sz="1333" spc="-76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37" dirty="0">
                <a:solidFill>
                  <a:srgbClr val="060808"/>
                </a:solidFill>
                <a:latin typeface="Tahoma"/>
                <a:cs typeface="Tahoma"/>
              </a:rPr>
              <a:t>«Платформа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 rot="60000">
            <a:off x="10061557" y="4020222"/>
            <a:ext cx="139798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47" dirty="0">
                <a:solidFill>
                  <a:srgbClr val="060808"/>
                </a:solidFill>
                <a:latin typeface="Tahoma"/>
                <a:cs typeface="Tahoma"/>
              </a:rPr>
              <a:t>больших</a:t>
            </a:r>
            <a:r>
              <a:rPr sz="1333" spc="-6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53" dirty="0">
                <a:solidFill>
                  <a:srgbClr val="060808"/>
                </a:solidFill>
                <a:latin typeface="Tahoma"/>
                <a:cs typeface="Tahoma"/>
              </a:rPr>
              <a:t>данных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 rot="60000">
            <a:off x="10327945" y="4255120"/>
            <a:ext cx="85679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47" dirty="0">
                <a:solidFill>
                  <a:srgbClr val="060808"/>
                </a:solidFill>
                <a:latin typeface="Tahoma"/>
                <a:cs typeface="Tahoma"/>
              </a:rPr>
              <a:t>цифровой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 rot="60000">
            <a:off x="10019328" y="4490058"/>
            <a:ext cx="14669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47" dirty="0">
                <a:solidFill>
                  <a:srgbClr val="060808"/>
                </a:solidFill>
                <a:latin typeface="Tahoma"/>
                <a:cs typeface="Tahoma"/>
              </a:rPr>
              <a:t>образовательной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 rot="60000">
            <a:off x="10430545" y="4724942"/>
            <a:ext cx="63553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47" dirty="0">
                <a:solidFill>
                  <a:srgbClr val="060808"/>
                </a:solidFill>
                <a:latin typeface="Tahoma"/>
                <a:cs typeface="Tahoma"/>
              </a:rPr>
              <a:t>среды»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574" y="1325067"/>
            <a:ext cx="2386753" cy="841587"/>
          </a:xfrm>
          <a:custGeom>
            <a:avLst/>
            <a:gdLst/>
            <a:ahLst/>
            <a:cxnLst/>
            <a:rect l="l" t="t" r="r" b="b"/>
            <a:pathLst>
              <a:path w="3580129" h="1262380">
                <a:moveTo>
                  <a:pt x="340835" y="1261953"/>
                </a:moveTo>
                <a:lnTo>
                  <a:pt x="294762" y="1260188"/>
                </a:lnTo>
                <a:lnTo>
                  <a:pt x="250556" y="1251927"/>
                </a:lnTo>
                <a:lnTo>
                  <a:pt x="208716" y="1237634"/>
                </a:lnTo>
                <a:lnTo>
                  <a:pt x="169739" y="1217773"/>
                </a:lnTo>
                <a:lnTo>
                  <a:pt x="134124" y="1192809"/>
                </a:lnTo>
                <a:lnTo>
                  <a:pt x="102368" y="1163205"/>
                </a:lnTo>
                <a:lnTo>
                  <a:pt x="74970" y="1129427"/>
                </a:lnTo>
                <a:lnTo>
                  <a:pt x="52426" y="1091938"/>
                </a:lnTo>
                <a:lnTo>
                  <a:pt x="35237" y="1051202"/>
                </a:lnTo>
                <a:lnTo>
                  <a:pt x="23898" y="1007684"/>
                </a:lnTo>
                <a:lnTo>
                  <a:pt x="18909" y="961847"/>
                </a:lnTo>
                <a:lnTo>
                  <a:pt x="0" y="424605"/>
                </a:lnTo>
                <a:lnTo>
                  <a:pt x="1754" y="378533"/>
                </a:lnTo>
                <a:lnTo>
                  <a:pt x="10005" y="334330"/>
                </a:lnTo>
                <a:lnTo>
                  <a:pt x="24289" y="292493"/>
                </a:lnTo>
                <a:lnTo>
                  <a:pt x="44141" y="253522"/>
                </a:lnTo>
                <a:lnTo>
                  <a:pt x="69097" y="217913"/>
                </a:lnTo>
                <a:lnTo>
                  <a:pt x="98693" y="186164"/>
                </a:lnTo>
                <a:lnTo>
                  <a:pt x="132466" y="158774"/>
                </a:lnTo>
                <a:lnTo>
                  <a:pt x="169951" y="136240"/>
                </a:lnTo>
                <a:lnTo>
                  <a:pt x="210683" y="119060"/>
                </a:lnTo>
                <a:lnTo>
                  <a:pt x="254199" y="107731"/>
                </a:lnTo>
                <a:lnTo>
                  <a:pt x="300035" y="102753"/>
                </a:lnTo>
                <a:lnTo>
                  <a:pt x="3238773" y="0"/>
                </a:lnTo>
                <a:lnTo>
                  <a:pt x="3287851" y="2162"/>
                </a:lnTo>
                <a:lnTo>
                  <a:pt x="3335548" y="11900"/>
                </a:lnTo>
                <a:lnTo>
                  <a:pt x="3381016" y="28896"/>
                </a:lnTo>
                <a:lnTo>
                  <a:pt x="3423408" y="52833"/>
                </a:lnTo>
                <a:lnTo>
                  <a:pt x="3461876" y="83394"/>
                </a:lnTo>
                <a:lnTo>
                  <a:pt x="3495058" y="119626"/>
                </a:lnTo>
                <a:lnTo>
                  <a:pt x="3521907" y="160236"/>
                </a:lnTo>
                <a:lnTo>
                  <a:pt x="3542047" y="204402"/>
                </a:lnTo>
                <a:lnTo>
                  <a:pt x="3555103" y="251299"/>
                </a:lnTo>
                <a:lnTo>
                  <a:pt x="3560700" y="300105"/>
                </a:lnTo>
                <a:lnTo>
                  <a:pt x="3579608" y="837347"/>
                </a:lnTo>
                <a:lnTo>
                  <a:pt x="3577854" y="883420"/>
                </a:lnTo>
                <a:lnTo>
                  <a:pt x="3569603" y="927623"/>
                </a:lnTo>
                <a:lnTo>
                  <a:pt x="3555319" y="969459"/>
                </a:lnTo>
                <a:lnTo>
                  <a:pt x="3535467" y="1008430"/>
                </a:lnTo>
                <a:lnTo>
                  <a:pt x="3510511" y="1044039"/>
                </a:lnTo>
                <a:lnTo>
                  <a:pt x="3480915" y="1075788"/>
                </a:lnTo>
                <a:lnTo>
                  <a:pt x="3447142" y="1103178"/>
                </a:lnTo>
                <a:lnTo>
                  <a:pt x="3409657" y="1125712"/>
                </a:lnTo>
                <a:lnTo>
                  <a:pt x="3368925" y="1142893"/>
                </a:lnTo>
                <a:lnTo>
                  <a:pt x="3325409" y="1154221"/>
                </a:lnTo>
                <a:lnTo>
                  <a:pt x="3279573" y="1159199"/>
                </a:lnTo>
                <a:lnTo>
                  <a:pt x="340835" y="1261953"/>
                </a:lnTo>
                <a:close/>
              </a:path>
            </a:pathLst>
          </a:custGeom>
          <a:solidFill>
            <a:srgbClr val="CBDDF2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 rot="21480000">
            <a:off x="848277" y="1551174"/>
            <a:ext cx="163902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47" dirty="0">
                <a:solidFill>
                  <a:srgbClr val="060808"/>
                </a:solidFill>
                <a:latin typeface="Tahoma"/>
                <a:cs typeface="Tahoma"/>
              </a:rPr>
              <a:t>Учителя,</a:t>
            </a:r>
            <a:r>
              <a:rPr sz="1333" spc="-73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47" dirty="0">
                <a:solidFill>
                  <a:srgbClr val="060808"/>
                </a:solidFill>
                <a:latin typeface="Tahoma"/>
                <a:cs typeface="Tahoma"/>
              </a:rPr>
              <a:t>родители,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21480000">
            <a:off x="1314636" y="1785993"/>
            <a:ext cx="72120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sz="1333" spc="64" dirty="0">
                <a:solidFill>
                  <a:srgbClr val="060808"/>
                </a:solidFill>
                <a:latin typeface="Tahoma"/>
                <a:cs typeface="Tahoma"/>
              </a:rPr>
              <a:t>ученики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90740" y="356501"/>
            <a:ext cx="9833187" cy="433346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6" algn="ctr">
              <a:spcBef>
                <a:spcPts val="67"/>
              </a:spcBef>
            </a:pPr>
            <a:r>
              <a:rPr sz="3067" b="1" spc="-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  <a:r>
              <a:rPr sz="3067" b="1" spc="-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67" b="1" spc="-1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</a:t>
            </a:r>
            <a:r>
              <a:rPr sz="3067" b="1" spc="-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67" b="1" spc="-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3067" b="1" spc="-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67" b="1" spc="-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среды»</a:t>
            </a:r>
            <a:endParaRPr sz="30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05585" y="1513958"/>
            <a:ext cx="4709160" cy="505884"/>
          </a:xfrm>
          <a:custGeom>
            <a:avLst/>
            <a:gdLst/>
            <a:ahLst/>
            <a:cxnLst/>
            <a:rect l="l" t="t" r="r" b="b"/>
            <a:pathLst>
              <a:path w="7063740" h="758825">
                <a:moveTo>
                  <a:pt x="6859663" y="758699"/>
                </a:moveTo>
                <a:lnTo>
                  <a:pt x="203536" y="758699"/>
                </a:lnTo>
                <a:lnTo>
                  <a:pt x="156867" y="753324"/>
                </a:lnTo>
                <a:lnTo>
                  <a:pt x="114026" y="738012"/>
                </a:lnTo>
                <a:lnTo>
                  <a:pt x="76234" y="713985"/>
                </a:lnTo>
                <a:lnTo>
                  <a:pt x="44714" y="682465"/>
                </a:lnTo>
                <a:lnTo>
                  <a:pt x="20687" y="644673"/>
                </a:lnTo>
                <a:lnTo>
                  <a:pt x="5375" y="601832"/>
                </a:lnTo>
                <a:lnTo>
                  <a:pt x="0" y="555163"/>
                </a:lnTo>
                <a:lnTo>
                  <a:pt x="0" y="203536"/>
                </a:lnTo>
                <a:lnTo>
                  <a:pt x="5375" y="156867"/>
                </a:lnTo>
                <a:lnTo>
                  <a:pt x="20687" y="114026"/>
                </a:lnTo>
                <a:lnTo>
                  <a:pt x="44714" y="76234"/>
                </a:lnTo>
                <a:lnTo>
                  <a:pt x="76234" y="44714"/>
                </a:lnTo>
                <a:lnTo>
                  <a:pt x="114026" y="20687"/>
                </a:lnTo>
                <a:lnTo>
                  <a:pt x="156867" y="5375"/>
                </a:lnTo>
                <a:lnTo>
                  <a:pt x="203536" y="0"/>
                </a:lnTo>
                <a:lnTo>
                  <a:pt x="6859663" y="0"/>
                </a:lnTo>
                <a:lnTo>
                  <a:pt x="6899556" y="3947"/>
                </a:lnTo>
                <a:lnTo>
                  <a:pt x="6937553" y="15493"/>
                </a:lnTo>
                <a:lnTo>
                  <a:pt x="6972585" y="34196"/>
                </a:lnTo>
                <a:lnTo>
                  <a:pt x="7003584" y="59614"/>
                </a:lnTo>
                <a:lnTo>
                  <a:pt x="7029003" y="90614"/>
                </a:lnTo>
                <a:lnTo>
                  <a:pt x="7047706" y="125646"/>
                </a:lnTo>
                <a:lnTo>
                  <a:pt x="7059252" y="163643"/>
                </a:lnTo>
                <a:lnTo>
                  <a:pt x="7063199" y="203536"/>
                </a:lnTo>
                <a:lnTo>
                  <a:pt x="7063199" y="555163"/>
                </a:lnTo>
                <a:lnTo>
                  <a:pt x="7057824" y="601832"/>
                </a:lnTo>
                <a:lnTo>
                  <a:pt x="7042512" y="644673"/>
                </a:lnTo>
                <a:lnTo>
                  <a:pt x="7018485" y="682465"/>
                </a:lnTo>
                <a:lnTo>
                  <a:pt x="6986965" y="713985"/>
                </a:lnTo>
                <a:lnTo>
                  <a:pt x="6949173" y="738012"/>
                </a:lnTo>
                <a:lnTo>
                  <a:pt x="6906332" y="753324"/>
                </a:lnTo>
                <a:lnTo>
                  <a:pt x="6859663" y="758699"/>
                </a:lnTo>
                <a:close/>
              </a:path>
            </a:pathLst>
          </a:custGeom>
          <a:solidFill>
            <a:srgbClr val="CBDDF2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3898027" y="1646410"/>
            <a:ext cx="4326467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6">
              <a:spcBef>
                <a:spcPts val="67"/>
              </a:spcBef>
            </a:pPr>
            <a:r>
              <a:rPr sz="1333" spc="67" dirty="0">
                <a:solidFill>
                  <a:srgbClr val="060808"/>
                </a:solidFill>
                <a:latin typeface="Tahoma"/>
                <a:cs typeface="Tahoma"/>
              </a:rPr>
              <a:t>Единая</a:t>
            </a:r>
            <a:r>
              <a:rPr sz="1333" spc="-73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76" dirty="0">
                <a:solidFill>
                  <a:srgbClr val="060808"/>
                </a:solidFill>
                <a:latin typeface="Tahoma"/>
                <a:cs typeface="Tahoma"/>
              </a:rPr>
              <a:t>система</a:t>
            </a:r>
            <a:r>
              <a:rPr sz="1333" spc="-73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53" dirty="0">
                <a:solidFill>
                  <a:srgbClr val="060808"/>
                </a:solidFill>
                <a:latin typeface="Tahoma"/>
                <a:cs typeface="Tahoma"/>
              </a:rPr>
              <a:t>идентификации</a:t>
            </a:r>
            <a:r>
              <a:rPr sz="1333" spc="-71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6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1333" spc="-73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47" dirty="0">
                <a:solidFill>
                  <a:srgbClr val="060808"/>
                </a:solidFill>
                <a:latin typeface="Tahoma"/>
                <a:cs typeface="Tahoma"/>
              </a:rPr>
              <a:t>аутентификации</a:t>
            </a:r>
            <a:endParaRPr sz="1333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51326" y="1697869"/>
            <a:ext cx="4853093" cy="1528657"/>
            <a:chOff x="4276988" y="2546802"/>
            <a:chExt cx="7279640" cy="2292985"/>
          </a:xfrm>
        </p:grpSpPr>
        <p:sp>
          <p:nvSpPr>
            <p:cNvPr id="17" name="object 17"/>
            <p:cNvSpPr/>
            <p:nvPr/>
          </p:nvSpPr>
          <p:spPr>
            <a:xfrm>
              <a:off x="4286513" y="2556327"/>
              <a:ext cx="1158240" cy="93345"/>
            </a:xfrm>
            <a:custGeom>
              <a:avLst/>
              <a:gdLst/>
              <a:ahLst/>
              <a:cxnLst/>
              <a:rect l="l" t="t" r="r" b="b"/>
              <a:pathLst>
                <a:path w="1158239" h="93344">
                  <a:moveTo>
                    <a:pt x="0" y="0"/>
                  </a:moveTo>
                  <a:lnTo>
                    <a:pt x="71182" y="406"/>
                  </a:lnTo>
                  <a:lnTo>
                    <a:pt x="137147" y="1581"/>
                  </a:lnTo>
                  <a:lnTo>
                    <a:pt x="198322" y="3461"/>
                  </a:lnTo>
                  <a:lnTo>
                    <a:pt x="255136" y="5983"/>
                  </a:lnTo>
                  <a:lnTo>
                    <a:pt x="308016" y="9082"/>
                  </a:lnTo>
                  <a:lnTo>
                    <a:pt x="357389" y="12693"/>
                  </a:lnTo>
                  <a:lnTo>
                    <a:pt x="403684" y="16754"/>
                  </a:lnTo>
                  <a:lnTo>
                    <a:pt x="447328" y="21199"/>
                  </a:lnTo>
                  <a:lnTo>
                    <a:pt x="488749" y="25964"/>
                  </a:lnTo>
                  <a:lnTo>
                    <a:pt x="528375" y="30986"/>
                  </a:lnTo>
                  <a:lnTo>
                    <a:pt x="566633" y="36200"/>
                  </a:lnTo>
                  <a:lnTo>
                    <a:pt x="640756" y="46949"/>
                  </a:lnTo>
                  <a:lnTo>
                    <a:pt x="688547" y="53969"/>
                  </a:lnTo>
                  <a:lnTo>
                    <a:pt x="737162" y="60847"/>
                  </a:lnTo>
                  <a:lnTo>
                    <a:pt x="787572" y="67443"/>
                  </a:lnTo>
                  <a:lnTo>
                    <a:pt x="840743" y="73617"/>
                  </a:lnTo>
                  <a:lnTo>
                    <a:pt x="897645" y="79228"/>
                  </a:lnTo>
                  <a:lnTo>
                    <a:pt x="975493" y="85234"/>
                  </a:lnTo>
                  <a:lnTo>
                    <a:pt x="1017762" y="87739"/>
                  </a:lnTo>
                  <a:lnTo>
                    <a:pt x="1062574" y="89865"/>
                  </a:lnTo>
                  <a:lnTo>
                    <a:pt x="1110168" y="91578"/>
                  </a:lnTo>
                  <a:lnTo>
                    <a:pt x="1135082" y="92270"/>
                  </a:lnTo>
                  <a:lnTo>
                    <a:pt x="1157705" y="92776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384" y="2608115"/>
              <a:ext cx="105805" cy="819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18360" y="4431700"/>
              <a:ext cx="2332355" cy="348615"/>
            </a:xfrm>
            <a:custGeom>
              <a:avLst/>
              <a:gdLst/>
              <a:ahLst/>
              <a:cxnLst/>
              <a:rect l="l" t="t" r="r" b="b"/>
              <a:pathLst>
                <a:path w="2332354" h="348614">
                  <a:moveTo>
                    <a:pt x="0" y="0"/>
                  </a:moveTo>
                  <a:lnTo>
                    <a:pt x="23287" y="33843"/>
                  </a:lnTo>
                  <a:lnTo>
                    <a:pt x="62962" y="54345"/>
                  </a:lnTo>
                  <a:lnTo>
                    <a:pt x="120026" y="73362"/>
                  </a:lnTo>
                  <a:lnTo>
                    <a:pt x="192821" y="91037"/>
                  </a:lnTo>
                  <a:lnTo>
                    <a:pt x="234601" y="99415"/>
                  </a:lnTo>
                  <a:lnTo>
                    <a:pt x="279692" y="107510"/>
                  </a:lnTo>
                  <a:lnTo>
                    <a:pt x="327889" y="115340"/>
                  </a:lnTo>
                  <a:lnTo>
                    <a:pt x="378984" y="122923"/>
                  </a:lnTo>
                  <a:lnTo>
                    <a:pt x="432770" y="130276"/>
                  </a:lnTo>
                  <a:lnTo>
                    <a:pt x="489039" y="137417"/>
                  </a:lnTo>
                  <a:lnTo>
                    <a:pt x="547586" y="144364"/>
                  </a:lnTo>
                  <a:lnTo>
                    <a:pt x="608203" y="151134"/>
                  </a:lnTo>
                  <a:lnTo>
                    <a:pt x="670683" y="157745"/>
                  </a:lnTo>
                  <a:lnTo>
                    <a:pt x="734819" y="164214"/>
                  </a:lnTo>
                  <a:lnTo>
                    <a:pt x="800403" y="170560"/>
                  </a:lnTo>
                  <a:lnTo>
                    <a:pt x="867230" y="176799"/>
                  </a:lnTo>
                  <a:lnTo>
                    <a:pt x="935092" y="182951"/>
                  </a:lnTo>
                  <a:lnTo>
                    <a:pt x="1003782" y="189031"/>
                  </a:lnTo>
                  <a:lnTo>
                    <a:pt x="1073093" y="195058"/>
                  </a:lnTo>
                  <a:lnTo>
                    <a:pt x="1142818" y="201050"/>
                  </a:lnTo>
                  <a:lnTo>
                    <a:pt x="1212749" y="207024"/>
                  </a:lnTo>
                  <a:lnTo>
                    <a:pt x="1266238" y="211592"/>
                  </a:lnTo>
                  <a:lnTo>
                    <a:pt x="1319633" y="216167"/>
                  </a:lnTo>
                  <a:lnTo>
                    <a:pt x="1372844" y="220758"/>
                  </a:lnTo>
                  <a:lnTo>
                    <a:pt x="1425777" y="225373"/>
                  </a:lnTo>
                  <a:lnTo>
                    <a:pt x="1478339" y="230019"/>
                  </a:lnTo>
                  <a:lnTo>
                    <a:pt x="1530439" y="234705"/>
                  </a:lnTo>
                  <a:lnTo>
                    <a:pt x="1581983" y="239438"/>
                  </a:lnTo>
                  <a:lnTo>
                    <a:pt x="1632880" y="244226"/>
                  </a:lnTo>
                  <a:lnTo>
                    <a:pt x="1683036" y="249078"/>
                  </a:lnTo>
                  <a:lnTo>
                    <a:pt x="1732358" y="254000"/>
                  </a:lnTo>
                  <a:lnTo>
                    <a:pt x="1780755" y="259001"/>
                  </a:lnTo>
                  <a:lnTo>
                    <a:pt x="1828134" y="264090"/>
                  </a:lnTo>
                  <a:lnTo>
                    <a:pt x="1874402" y="269273"/>
                  </a:lnTo>
                  <a:lnTo>
                    <a:pt x="1919467" y="274558"/>
                  </a:lnTo>
                  <a:lnTo>
                    <a:pt x="1963236" y="279955"/>
                  </a:lnTo>
                  <a:lnTo>
                    <a:pt x="2005616" y="285469"/>
                  </a:lnTo>
                  <a:lnTo>
                    <a:pt x="2046515" y="291110"/>
                  </a:lnTo>
                  <a:lnTo>
                    <a:pt x="2101740" y="299334"/>
                  </a:lnTo>
                  <a:lnTo>
                    <a:pt x="2153543" y="307849"/>
                  </a:lnTo>
                  <a:lnTo>
                    <a:pt x="2201662" y="316678"/>
                  </a:lnTo>
                  <a:lnTo>
                    <a:pt x="2245833" y="325845"/>
                  </a:lnTo>
                  <a:lnTo>
                    <a:pt x="2285793" y="335371"/>
                  </a:lnTo>
                  <a:lnTo>
                    <a:pt x="2323351" y="345909"/>
                  </a:lnTo>
                  <a:lnTo>
                    <a:pt x="2327413" y="347180"/>
                  </a:lnTo>
                  <a:lnTo>
                    <a:pt x="2331772" y="348580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599" y="4744953"/>
              <a:ext cx="107949" cy="943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237625" y="4431700"/>
              <a:ext cx="2309495" cy="348615"/>
            </a:xfrm>
            <a:custGeom>
              <a:avLst/>
              <a:gdLst/>
              <a:ahLst/>
              <a:cxnLst/>
              <a:rect l="l" t="t" r="r" b="b"/>
              <a:pathLst>
                <a:path w="2309495" h="348614">
                  <a:moveTo>
                    <a:pt x="2309135" y="0"/>
                  </a:moveTo>
                  <a:lnTo>
                    <a:pt x="2286066" y="33843"/>
                  </a:lnTo>
                  <a:lnTo>
                    <a:pt x="2246764" y="54345"/>
                  </a:lnTo>
                  <a:lnTo>
                    <a:pt x="2190237" y="73362"/>
                  </a:lnTo>
                  <a:lnTo>
                    <a:pt x="2118126" y="91037"/>
                  </a:lnTo>
                  <a:lnTo>
                    <a:pt x="2076739" y="99415"/>
                  </a:lnTo>
                  <a:lnTo>
                    <a:pt x="2032071" y="107510"/>
                  </a:lnTo>
                  <a:lnTo>
                    <a:pt x="1984327" y="115340"/>
                  </a:lnTo>
                  <a:lnTo>
                    <a:pt x="1933713" y="122923"/>
                  </a:lnTo>
                  <a:lnTo>
                    <a:pt x="1880433" y="130276"/>
                  </a:lnTo>
                  <a:lnTo>
                    <a:pt x="1824692" y="137417"/>
                  </a:lnTo>
                  <a:lnTo>
                    <a:pt x="1766695" y="144364"/>
                  </a:lnTo>
                  <a:lnTo>
                    <a:pt x="1706648" y="151134"/>
                  </a:lnTo>
                  <a:lnTo>
                    <a:pt x="1644756" y="157745"/>
                  </a:lnTo>
                  <a:lnTo>
                    <a:pt x="1581223" y="164214"/>
                  </a:lnTo>
                  <a:lnTo>
                    <a:pt x="1516255" y="170560"/>
                  </a:lnTo>
                  <a:lnTo>
                    <a:pt x="1450056" y="176799"/>
                  </a:lnTo>
                  <a:lnTo>
                    <a:pt x="1382832" y="182951"/>
                  </a:lnTo>
                  <a:lnTo>
                    <a:pt x="1314788" y="189031"/>
                  </a:lnTo>
                  <a:lnTo>
                    <a:pt x="1246129" y="195058"/>
                  </a:lnTo>
                  <a:lnTo>
                    <a:pt x="1177059" y="201050"/>
                  </a:lnTo>
                  <a:lnTo>
                    <a:pt x="1107785" y="207024"/>
                  </a:lnTo>
                  <a:lnTo>
                    <a:pt x="1051490" y="211878"/>
                  </a:lnTo>
                  <a:lnTo>
                    <a:pt x="995305" y="216740"/>
                  </a:lnTo>
                  <a:lnTo>
                    <a:pt x="939340" y="221622"/>
                  </a:lnTo>
                  <a:lnTo>
                    <a:pt x="883705" y="226531"/>
                  </a:lnTo>
                  <a:lnTo>
                    <a:pt x="828510" y="231479"/>
                  </a:lnTo>
                  <a:lnTo>
                    <a:pt x="773865" y="236474"/>
                  </a:lnTo>
                  <a:lnTo>
                    <a:pt x="719879" y="241526"/>
                  </a:lnTo>
                  <a:lnTo>
                    <a:pt x="666664" y="246643"/>
                  </a:lnTo>
                  <a:lnTo>
                    <a:pt x="614329" y="251837"/>
                  </a:lnTo>
                  <a:lnTo>
                    <a:pt x="562983" y="257116"/>
                  </a:lnTo>
                  <a:lnTo>
                    <a:pt x="512737" y="262490"/>
                  </a:lnTo>
                  <a:lnTo>
                    <a:pt x="463701" y="267968"/>
                  </a:lnTo>
                  <a:lnTo>
                    <a:pt x="415985" y="273559"/>
                  </a:lnTo>
                  <a:lnTo>
                    <a:pt x="369699" y="279274"/>
                  </a:lnTo>
                  <a:lnTo>
                    <a:pt x="324953" y="285121"/>
                  </a:lnTo>
                  <a:lnTo>
                    <a:pt x="281856" y="291110"/>
                  </a:lnTo>
                  <a:lnTo>
                    <a:pt x="216608" y="301013"/>
                  </a:lnTo>
                  <a:lnTo>
                    <a:pt x="156315" y="311342"/>
                  </a:lnTo>
                  <a:lnTo>
                    <a:pt x="101429" y="322136"/>
                  </a:lnTo>
                  <a:lnTo>
                    <a:pt x="52398" y="333436"/>
                  </a:lnTo>
                  <a:lnTo>
                    <a:pt x="9675" y="345278"/>
                  </a:lnTo>
                  <a:lnTo>
                    <a:pt x="3599" y="347180"/>
                  </a:lnTo>
                  <a:lnTo>
                    <a:pt x="0" y="348347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7332" y="4744766"/>
              <a:ext cx="107890" cy="9446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35293" y="4041450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47624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192068" y="40257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31465"/>
                  </a:moveTo>
                  <a:lnTo>
                    <a:pt x="0" y="15732"/>
                  </a:lnTo>
                  <a:lnTo>
                    <a:pt x="43225" y="0"/>
                  </a:lnTo>
                  <a:lnTo>
                    <a:pt x="43225" y="314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192068" y="40257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0"/>
                  </a:moveTo>
                  <a:lnTo>
                    <a:pt x="0" y="15732"/>
                  </a:lnTo>
                  <a:lnTo>
                    <a:pt x="43225" y="31465"/>
                  </a:lnTo>
                  <a:lnTo>
                    <a:pt x="43225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528060" y="3461800"/>
              <a:ext cx="4380865" cy="970280"/>
            </a:xfrm>
            <a:custGeom>
              <a:avLst/>
              <a:gdLst/>
              <a:ahLst/>
              <a:cxnLst/>
              <a:rect l="l" t="t" r="r" b="b"/>
              <a:pathLst>
                <a:path w="4380865" h="970279">
                  <a:moveTo>
                    <a:pt x="4225696" y="969899"/>
                  </a:moveTo>
                  <a:lnTo>
                    <a:pt x="154902" y="969899"/>
                  </a:lnTo>
                  <a:lnTo>
                    <a:pt x="105941" y="962002"/>
                  </a:lnTo>
                  <a:lnTo>
                    <a:pt x="63419" y="940012"/>
                  </a:lnTo>
                  <a:lnTo>
                    <a:pt x="29887" y="906480"/>
                  </a:lnTo>
                  <a:lnTo>
                    <a:pt x="7897" y="863958"/>
                  </a:lnTo>
                  <a:lnTo>
                    <a:pt x="0" y="814997"/>
                  </a:lnTo>
                  <a:lnTo>
                    <a:pt x="0" y="154902"/>
                  </a:lnTo>
                  <a:lnTo>
                    <a:pt x="7897" y="105941"/>
                  </a:lnTo>
                  <a:lnTo>
                    <a:pt x="29887" y="63419"/>
                  </a:lnTo>
                  <a:lnTo>
                    <a:pt x="63419" y="29887"/>
                  </a:lnTo>
                  <a:lnTo>
                    <a:pt x="105941" y="7897"/>
                  </a:lnTo>
                  <a:lnTo>
                    <a:pt x="154902" y="0"/>
                  </a:lnTo>
                  <a:lnTo>
                    <a:pt x="4225696" y="0"/>
                  </a:lnTo>
                  <a:lnTo>
                    <a:pt x="4284975" y="11791"/>
                  </a:lnTo>
                  <a:lnTo>
                    <a:pt x="4335229" y="45369"/>
                  </a:lnTo>
                  <a:lnTo>
                    <a:pt x="4368808" y="95624"/>
                  </a:lnTo>
                  <a:lnTo>
                    <a:pt x="4380599" y="154902"/>
                  </a:lnTo>
                  <a:lnTo>
                    <a:pt x="4380599" y="814997"/>
                  </a:lnTo>
                  <a:lnTo>
                    <a:pt x="4372702" y="863958"/>
                  </a:lnTo>
                  <a:lnTo>
                    <a:pt x="4350712" y="906480"/>
                  </a:lnTo>
                  <a:lnTo>
                    <a:pt x="4317180" y="940012"/>
                  </a:lnTo>
                  <a:lnTo>
                    <a:pt x="4274658" y="962002"/>
                  </a:lnTo>
                  <a:lnTo>
                    <a:pt x="4225696" y="9698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34948" y="2407709"/>
            <a:ext cx="1888913" cy="3862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6" marR="3387" indent="434329">
              <a:lnSpc>
                <a:spcPct val="113999"/>
              </a:lnSpc>
              <a:spcBef>
                <a:spcPts val="67"/>
              </a:spcBef>
            </a:pPr>
            <a:r>
              <a:rPr sz="1133" spc="44" dirty="0">
                <a:solidFill>
                  <a:srgbClr val="060808"/>
                </a:solidFill>
                <a:latin typeface="Tahoma"/>
                <a:cs typeface="Tahoma"/>
              </a:rPr>
              <a:t>Региональная </a:t>
            </a:r>
            <a:r>
              <a:rPr sz="1133" spc="51" dirty="0">
                <a:solidFill>
                  <a:srgbClr val="060808"/>
                </a:solidFill>
                <a:latin typeface="Tahoma"/>
                <a:cs typeface="Tahoma"/>
              </a:rPr>
              <a:t>информационная</a:t>
            </a:r>
            <a:r>
              <a:rPr sz="1133" spc="-47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33" spc="60" dirty="0">
                <a:solidFill>
                  <a:srgbClr val="060808"/>
                </a:solidFill>
                <a:latin typeface="Tahoma"/>
                <a:cs typeface="Tahoma"/>
              </a:rPr>
              <a:t>система</a:t>
            </a:r>
            <a:endParaRPr sz="1133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37641" y="2307867"/>
            <a:ext cx="2920577" cy="646853"/>
          </a:xfrm>
          <a:custGeom>
            <a:avLst/>
            <a:gdLst/>
            <a:ahLst/>
            <a:cxnLst/>
            <a:rect l="l" t="t" r="r" b="b"/>
            <a:pathLst>
              <a:path w="4380865" h="970279">
                <a:moveTo>
                  <a:pt x="4203370" y="969899"/>
                </a:moveTo>
                <a:lnTo>
                  <a:pt x="177230" y="969899"/>
                </a:lnTo>
                <a:lnTo>
                  <a:pt x="130115" y="963569"/>
                </a:lnTo>
                <a:lnTo>
                  <a:pt x="87778" y="945702"/>
                </a:lnTo>
                <a:lnTo>
                  <a:pt x="51909" y="917990"/>
                </a:lnTo>
                <a:lnTo>
                  <a:pt x="24197" y="882121"/>
                </a:lnTo>
                <a:lnTo>
                  <a:pt x="6330" y="839784"/>
                </a:lnTo>
                <a:lnTo>
                  <a:pt x="0" y="792670"/>
                </a:lnTo>
                <a:lnTo>
                  <a:pt x="0" y="177229"/>
                </a:lnTo>
                <a:lnTo>
                  <a:pt x="6330" y="130115"/>
                </a:lnTo>
                <a:lnTo>
                  <a:pt x="24197" y="87778"/>
                </a:lnTo>
                <a:lnTo>
                  <a:pt x="51909" y="51909"/>
                </a:lnTo>
                <a:lnTo>
                  <a:pt x="87778" y="24197"/>
                </a:lnTo>
                <a:lnTo>
                  <a:pt x="130115" y="6330"/>
                </a:lnTo>
                <a:lnTo>
                  <a:pt x="177230" y="0"/>
                </a:lnTo>
                <a:lnTo>
                  <a:pt x="4203370" y="0"/>
                </a:lnTo>
                <a:lnTo>
                  <a:pt x="4271193" y="13490"/>
                </a:lnTo>
                <a:lnTo>
                  <a:pt x="4328690" y="51909"/>
                </a:lnTo>
                <a:lnTo>
                  <a:pt x="4367109" y="109406"/>
                </a:lnTo>
                <a:lnTo>
                  <a:pt x="4380599" y="177229"/>
                </a:lnTo>
                <a:lnTo>
                  <a:pt x="4380599" y="792670"/>
                </a:lnTo>
                <a:lnTo>
                  <a:pt x="4374269" y="839784"/>
                </a:lnTo>
                <a:lnTo>
                  <a:pt x="4356402" y="882121"/>
                </a:lnTo>
                <a:lnTo>
                  <a:pt x="4328690" y="917990"/>
                </a:lnTo>
                <a:lnTo>
                  <a:pt x="4292821" y="945702"/>
                </a:lnTo>
                <a:lnTo>
                  <a:pt x="4250484" y="963569"/>
                </a:lnTo>
                <a:lnTo>
                  <a:pt x="4203370" y="9698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7073265" y="2518518"/>
            <a:ext cx="1250104" cy="1828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6">
              <a:spcBef>
                <a:spcPts val="67"/>
              </a:spcBef>
            </a:pPr>
            <a:r>
              <a:rPr sz="1133" spc="100" dirty="0">
                <a:solidFill>
                  <a:srgbClr val="060808"/>
                </a:solidFill>
                <a:latin typeface="Tahoma"/>
                <a:cs typeface="Tahoma"/>
              </a:rPr>
              <a:t>ФГИС</a:t>
            </a:r>
            <a:r>
              <a:rPr sz="1133" spc="-71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33" spc="67" dirty="0">
                <a:solidFill>
                  <a:srgbClr val="060808"/>
                </a:solidFill>
                <a:latin typeface="Tahoma"/>
                <a:cs typeface="Tahoma"/>
              </a:rPr>
              <a:t>Моя</a:t>
            </a:r>
            <a:r>
              <a:rPr sz="1133" spc="-67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33" spc="40" dirty="0">
                <a:solidFill>
                  <a:srgbClr val="060808"/>
                </a:solidFill>
                <a:latin typeface="Tahoma"/>
                <a:cs typeface="Tahoma"/>
              </a:rPr>
              <a:t>школа</a:t>
            </a:r>
            <a:endParaRPr sz="1133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41600" y="3230501"/>
            <a:ext cx="6908800" cy="2004484"/>
            <a:chOff x="3962400" y="4845750"/>
            <a:chExt cx="10363200" cy="3006725"/>
          </a:xfrm>
        </p:grpSpPr>
        <p:sp>
          <p:nvSpPr>
            <p:cNvPr id="32" name="object 32"/>
            <p:cNvSpPr/>
            <p:nvPr/>
          </p:nvSpPr>
          <p:spPr>
            <a:xfrm>
              <a:off x="3962400" y="4845750"/>
              <a:ext cx="10363200" cy="3006725"/>
            </a:xfrm>
            <a:custGeom>
              <a:avLst/>
              <a:gdLst/>
              <a:ahLst/>
              <a:cxnLst/>
              <a:rect l="l" t="t" r="r" b="b"/>
              <a:pathLst>
                <a:path w="10363200" h="3006725">
                  <a:moveTo>
                    <a:pt x="9980167" y="3006299"/>
                  </a:moveTo>
                  <a:lnTo>
                    <a:pt x="383032" y="3006299"/>
                  </a:lnTo>
                  <a:lnTo>
                    <a:pt x="334985" y="3003315"/>
                  </a:lnTo>
                  <a:lnTo>
                    <a:pt x="288720" y="2994601"/>
                  </a:lnTo>
                  <a:lnTo>
                    <a:pt x="244594" y="2980517"/>
                  </a:lnTo>
                  <a:lnTo>
                    <a:pt x="202967" y="2961421"/>
                  </a:lnTo>
                  <a:lnTo>
                    <a:pt x="164197" y="2937673"/>
                  </a:lnTo>
                  <a:lnTo>
                    <a:pt x="128645" y="2909631"/>
                  </a:lnTo>
                  <a:lnTo>
                    <a:pt x="96668" y="2877654"/>
                  </a:lnTo>
                  <a:lnTo>
                    <a:pt x="68626" y="2842102"/>
                  </a:lnTo>
                  <a:lnTo>
                    <a:pt x="44878" y="2803332"/>
                  </a:lnTo>
                  <a:lnTo>
                    <a:pt x="25782" y="2761705"/>
                  </a:lnTo>
                  <a:lnTo>
                    <a:pt x="11698" y="2717579"/>
                  </a:lnTo>
                  <a:lnTo>
                    <a:pt x="2984" y="2671314"/>
                  </a:lnTo>
                  <a:lnTo>
                    <a:pt x="0" y="2623267"/>
                  </a:lnTo>
                  <a:lnTo>
                    <a:pt x="0" y="383032"/>
                  </a:lnTo>
                  <a:lnTo>
                    <a:pt x="2984" y="334985"/>
                  </a:lnTo>
                  <a:lnTo>
                    <a:pt x="11698" y="288720"/>
                  </a:lnTo>
                  <a:lnTo>
                    <a:pt x="25782" y="244594"/>
                  </a:lnTo>
                  <a:lnTo>
                    <a:pt x="44878" y="202967"/>
                  </a:lnTo>
                  <a:lnTo>
                    <a:pt x="68626" y="164197"/>
                  </a:lnTo>
                  <a:lnTo>
                    <a:pt x="96668" y="128645"/>
                  </a:lnTo>
                  <a:lnTo>
                    <a:pt x="128645" y="96668"/>
                  </a:lnTo>
                  <a:lnTo>
                    <a:pt x="164197" y="68626"/>
                  </a:lnTo>
                  <a:lnTo>
                    <a:pt x="202967" y="44878"/>
                  </a:lnTo>
                  <a:lnTo>
                    <a:pt x="244594" y="25782"/>
                  </a:lnTo>
                  <a:lnTo>
                    <a:pt x="288720" y="11698"/>
                  </a:lnTo>
                  <a:lnTo>
                    <a:pt x="334985" y="2984"/>
                  </a:lnTo>
                  <a:lnTo>
                    <a:pt x="383032" y="0"/>
                  </a:lnTo>
                  <a:lnTo>
                    <a:pt x="9980167" y="0"/>
                  </a:lnTo>
                  <a:lnTo>
                    <a:pt x="10030514" y="3321"/>
                  </a:lnTo>
                  <a:lnTo>
                    <a:pt x="10079572" y="13122"/>
                  </a:lnTo>
                  <a:lnTo>
                    <a:pt x="10126747" y="29156"/>
                  </a:lnTo>
                  <a:lnTo>
                    <a:pt x="10171442" y="51176"/>
                  </a:lnTo>
                  <a:lnTo>
                    <a:pt x="10213062" y="78935"/>
                  </a:lnTo>
                  <a:lnTo>
                    <a:pt x="10251012" y="112187"/>
                  </a:lnTo>
                  <a:lnTo>
                    <a:pt x="10284264" y="150137"/>
                  </a:lnTo>
                  <a:lnTo>
                    <a:pt x="10312023" y="191757"/>
                  </a:lnTo>
                  <a:lnTo>
                    <a:pt x="10334043" y="236452"/>
                  </a:lnTo>
                  <a:lnTo>
                    <a:pt x="10350077" y="283626"/>
                  </a:lnTo>
                  <a:lnTo>
                    <a:pt x="10359878" y="332685"/>
                  </a:lnTo>
                  <a:lnTo>
                    <a:pt x="10363199" y="383032"/>
                  </a:lnTo>
                  <a:lnTo>
                    <a:pt x="10363199" y="2623267"/>
                  </a:lnTo>
                  <a:lnTo>
                    <a:pt x="10360215" y="2671314"/>
                  </a:lnTo>
                  <a:lnTo>
                    <a:pt x="10351501" y="2717579"/>
                  </a:lnTo>
                  <a:lnTo>
                    <a:pt x="10337417" y="2761705"/>
                  </a:lnTo>
                  <a:lnTo>
                    <a:pt x="10318321" y="2803332"/>
                  </a:lnTo>
                  <a:lnTo>
                    <a:pt x="10294573" y="2842102"/>
                  </a:lnTo>
                  <a:lnTo>
                    <a:pt x="10266531" y="2877654"/>
                  </a:lnTo>
                  <a:lnTo>
                    <a:pt x="10234554" y="2909631"/>
                  </a:lnTo>
                  <a:lnTo>
                    <a:pt x="10199002" y="2937673"/>
                  </a:lnTo>
                  <a:lnTo>
                    <a:pt x="10160233" y="2961421"/>
                  </a:lnTo>
                  <a:lnTo>
                    <a:pt x="10118606" y="2980517"/>
                  </a:lnTo>
                  <a:lnTo>
                    <a:pt x="10074480" y="2994601"/>
                  </a:lnTo>
                  <a:lnTo>
                    <a:pt x="10028214" y="3003315"/>
                  </a:lnTo>
                  <a:lnTo>
                    <a:pt x="9980167" y="30062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593268" y="5275025"/>
              <a:ext cx="2830195" cy="970280"/>
            </a:xfrm>
            <a:custGeom>
              <a:avLst/>
              <a:gdLst/>
              <a:ahLst/>
              <a:cxnLst/>
              <a:rect l="l" t="t" r="r" b="b"/>
              <a:pathLst>
                <a:path w="2830195" h="970279">
                  <a:moveTo>
                    <a:pt x="2675296" y="969899"/>
                  </a:moveTo>
                  <a:lnTo>
                    <a:pt x="154902" y="969899"/>
                  </a:lnTo>
                  <a:lnTo>
                    <a:pt x="105941" y="962002"/>
                  </a:lnTo>
                  <a:lnTo>
                    <a:pt x="63419" y="940012"/>
                  </a:lnTo>
                  <a:lnTo>
                    <a:pt x="29887" y="906480"/>
                  </a:lnTo>
                  <a:lnTo>
                    <a:pt x="7897" y="863958"/>
                  </a:lnTo>
                  <a:lnTo>
                    <a:pt x="0" y="814996"/>
                  </a:lnTo>
                  <a:lnTo>
                    <a:pt x="0" y="154902"/>
                  </a:lnTo>
                  <a:lnTo>
                    <a:pt x="7897" y="105941"/>
                  </a:lnTo>
                  <a:lnTo>
                    <a:pt x="29887" y="63419"/>
                  </a:lnTo>
                  <a:lnTo>
                    <a:pt x="63419" y="29887"/>
                  </a:lnTo>
                  <a:lnTo>
                    <a:pt x="105941" y="7897"/>
                  </a:lnTo>
                  <a:lnTo>
                    <a:pt x="154902" y="0"/>
                  </a:lnTo>
                  <a:lnTo>
                    <a:pt x="2675296" y="0"/>
                  </a:lnTo>
                  <a:lnTo>
                    <a:pt x="2734575" y="11791"/>
                  </a:lnTo>
                  <a:lnTo>
                    <a:pt x="2784829" y="45369"/>
                  </a:lnTo>
                  <a:lnTo>
                    <a:pt x="2818408" y="95623"/>
                  </a:lnTo>
                  <a:lnTo>
                    <a:pt x="2830199" y="154902"/>
                  </a:lnTo>
                  <a:lnTo>
                    <a:pt x="2830199" y="814996"/>
                  </a:lnTo>
                  <a:lnTo>
                    <a:pt x="2822302" y="863958"/>
                  </a:lnTo>
                  <a:lnTo>
                    <a:pt x="2800312" y="906480"/>
                  </a:lnTo>
                  <a:lnTo>
                    <a:pt x="2766780" y="940012"/>
                  </a:lnTo>
                  <a:lnTo>
                    <a:pt x="2724258" y="962002"/>
                  </a:lnTo>
                  <a:lnTo>
                    <a:pt x="2675296" y="969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38215" y="3616526"/>
            <a:ext cx="1535431" cy="3862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80472" marR="3387" indent="-472428">
              <a:lnSpc>
                <a:spcPct val="113999"/>
              </a:lnSpc>
              <a:spcBef>
                <a:spcPts val="67"/>
              </a:spcBef>
            </a:pPr>
            <a:r>
              <a:rPr sz="1133" spc="53" dirty="0">
                <a:latin typeface="Tahoma"/>
                <a:cs typeface="Tahoma"/>
              </a:rPr>
              <a:t>Цифровой</a:t>
            </a:r>
            <a:r>
              <a:rPr sz="1133" spc="-73" dirty="0">
                <a:latin typeface="Tahoma"/>
                <a:cs typeface="Tahoma"/>
              </a:rPr>
              <a:t> </a:t>
            </a:r>
            <a:r>
              <a:rPr sz="1133" spc="53" dirty="0">
                <a:latin typeface="Tahoma"/>
                <a:cs typeface="Tahoma"/>
              </a:rPr>
              <a:t>помощник </a:t>
            </a:r>
            <a:r>
              <a:rPr sz="1133" spc="37" dirty="0">
                <a:latin typeface="Tahoma"/>
                <a:cs typeface="Tahoma"/>
              </a:rPr>
              <a:t>учителя</a:t>
            </a:r>
            <a:endParaRPr sz="1133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62179" y="4346118"/>
            <a:ext cx="1886797" cy="646853"/>
          </a:xfrm>
          <a:custGeom>
            <a:avLst/>
            <a:gdLst/>
            <a:ahLst/>
            <a:cxnLst/>
            <a:rect l="l" t="t" r="r" b="b"/>
            <a:pathLst>
              <a:path w="2830195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2" y="863958"/>
                </a:lnTo>
                <a:lnTo>
                  <a:pt x="2800312" y="906480"/>
                </a:lnTo>
                <a:lnTo>
                  <a:pt x="2766780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 txBox="1"/>
          <p:nvPr/>
        </p:nvSpPr>
        <p:spPr>
          <a:xfrm>
            <a:off x="3628454" y="4445959"/>
            <a:ext cx="754804" cy="3862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9952" marR="3387" indent="-41910">
              <a:lnSpc>
                <a:spcPct val="113999"/>
              </a:lnSpc>
              <a:spcBef>
                <a:spcPts val="67"/>
              </a:spcBef>
            </a:pPr>
            <a:r>
              <a:rPr sz="1133" spc="47" dirty="0">
                <a:latin typeface="Tahoma"/>
                <a:cs typeface="Tahoma"/>
              </a:rPr>
              <a:t>Цифровой </a:t>
            </a:r>
            <a:r>
              <a:rPr sz="1133" spc="44" dirty="0">
                <a:latin typeface="Tahoma"/>
                <a:cs typeface="Tahoma"/>
              </a:rPr>
              <a:t>психолог</a:t>
            </a:r>
            <a:endParaRPr sz="1133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44963" y="3516684"/>
            <a:ext cx="1886797" cy="646853"/>
          </a:xfrm>
          <a:custGeom>
            <a:avLst/>
            <a:gdLst/>
            <a:ahLst/>
            <a:cxnLst/>
            <a:rect l="l" t="t" r="r" b="b"/>
            <a:pathLst>
              <a:path w="2830195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2" y="863958"/>
                </a:lnTo>
                <a:lnTo>
                  <a:pt x="2800312" y="906480"/>
                </a:lnTo>
                <a:lnTo>
                  <a:pt x="2766780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 txBox="1"/>
          <p:nvPr/>
        </p:nvSpPr>
        <p:spPr>
          <a:xfrm>
            <a:off x="5320999" y="3616526"/>
            <a:ext cx="1535431" cy="3862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31789" marR="3387" indent="-423747">
              <a:lnSpc>
                <a:spcPct val="113999"/>
              </a:lnSpc>
              <a:spcBef>
                <a:spcPts val="67"/>
              </a:spcBef>
            </a:pPr>
            <a:r>
              <a:rPr sz="1133" spc="53" dirty="0">
                <a:latin typeface="Tahoma"/>
                <a:cs typeface="Tahoma"/>
              </a:rPr>
              <a:t>Цифровой</a:t>
            </a:r>
            <a:r>
              <a:rPr sz="1133" spc="-73" dirty="0">
                <a:latin typeface="Tahoma"/>
                <a:cs typeface="Tahoma"/>
              </a:rPr>
              <a:t> </a:t>
            </a:r>
            <a:r>
              <a:rPr sz="1133" spc="53" dirty="0">
                <a:latin typeface="Tahoma"/>
                <a:cs typeface="Tahoma"/>
              </a:rPr>
              <a:t>помощник </a:t>
            </a:r>
            <a:r>
              <a:rPr sz="1133" spc="40" dirty="0">
                <a:latin typeface="Tahoma"/>
                <a:cs typeface="Tahoma"/>
              </a:rPr>
              <a:t>родителя</a:t>
            </a:r>
            <a:endParaRPr sz="1133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44963" y="4346118"/>
            <a:ext cx="1886797" cy="646853"/>
          </a:xfrm>
          <a:custGeom>
            <a:avLst/>
            <a:gdLst/>
            <a:ahLst/>
            <a:cxnLst/>
            <a:rect l="l" t="t" r="r" b="b"/>
            <a:pathLst>
              <a:path w="2830195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2" y="863958"/>
                </a:lnTo>
                <a:lnTo>
                  <a:pt x="2800312" y="906480"/>
                </a:lnTo>
                <a:lnTo>
                  <a:pt x="2766780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5388979" y="4445959"/>
            <a:ext cx="1399964" cy="407248"/>
          </a:xfrm>
          <a:prstGeom prst="rect">
            <a:avLst/>
          </a:prstGeom>
        </p:spPr>
        <p:txBody>
          <a:bodyPr vert="horz" wrap="square" lIns="0" tIns="32596" rIns="0" bIns="0" rtlCol="0">
            <a:spAutoFit/>
          </a:bodyPr>
          <a:lstStyle/>
          <a:p>
            <a:pPr algn="ctr">
              <a:spcBef>
                <a:spcPts val="256"/>
              </a:spcBef>
            </a:pPr>
            <a:r>
              <a:rPr sz="1133" spc="80" dirty="0">
                <a:latin typeface="Tahoma"/>
                <a:cs typeface="Tahoma"/>
              </a:rPr>
              <a:t>ЕАИС</a:t>
            </a:r>
            <a:r>
              <a:rPr sz="1133" spc="-64" dirty="0">
                <a:latin typeface="Tahoma"/>
                <a:cs typeface="Tahoma"/>
              </a:rPr>
              <a:t> </a:t>
            </a:r>
            <a:r>
              <a:rPr sz="1133" spc="31" dirty="0">
                <a:latin typeface="Tahoma"/>
                <a:cs typeface="Tahoma"/>
              </a:rPr>
              <a:t>ДО</a:t>
            </a:r>
            <a:endParaRPr sz="1133">
              <a:latin typeface="Tahoma"/>
              <a:cs typeface="Tahoma"/>
            </a:endParaRPr>
          </a:p>
          <a:p>
            <a:pPr algn="ctr">
              <a:spcBef>
                <a:spcPts val="189"/>
              </a:spcBef>
            </a:pPr>
            <a:r>
              <a:rPr sz="1133" spc="44" dirty="0">
                <a:latin typeface="Tahoma"/>
                <a:cs typeface="Tahoma"/>
              </a:rPr>
              <a:t>и</a:t>
            </a:r>
            <a:r>
              <a:rPr sz="1133" spc="-67" dirty="0">
                <a:latin typeface="Tahoma"/>
                <a:cs typeface="Tahoma"/>
              </a:rPr>
              <a:t> </a:t>
            </a:r>
            <a:r>
              <a:rPr sz="1133" spc="33" dirty="0">
                <a:latin typeface="Tahoma"/>
                <a:cs typeface="Tahoma"/>
              </a:rPr>
              <a:t>Типовое</a:t>
            </a:r>
            <a:r>
              <a:rPr sz="1133" spc="-67" dirty="0">
                <a:latin typeface="Tahoma"/>
                <a:cs typeface="Tahoma"/>
              </a:rPr>
              <a:t> </a:t>
            </a:r>
            <a:r>
              <a:rPr sz="1133" spc="44" dirty="0">
                <a:latin typeface="Tahoma"/>
                <a:cs typeface="Tahoma"/>
              </a:rPr>
              <a:t>решение</a:t>
            </a:r>
            <a:endParaRPr sz="1133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27746" y="3516684"/>
            <a:ext cx="1886797" cy="646853"/>
          </a:xfrm>
          <a:custGeom>
            <a:avLst/>
            <a:gdLst/>
            <a:ahLst/>
            <a:cxnLst/>
            <a:rect l="l" t="t" r="r" b="b"/>
            <a:pathLst>
              <a:path w="2830194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3" y="863958"/>
                </a:lnTo>
                <a:lnTo>
                  <a:pt x="2800312" y="906480"/>
                </a:lnTo>
                <a:lnTo>
                  <a:pt x="2766781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 txBox="1"/>
          <p:nvPr/>
        </p:nvSpPr>
        <p:spPr>
          <a:xfrm>
            <a:off x="7403782" y="3616526"/>
            <a:ext cx="1535431" cy="3862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72852" marR="3387" indent="-464808">
              <a:lnSpc>
                <a:spcPct val="113999"/>
              </a:lnSpc>
              <a:spcBef>
                <a:spcPts val="67"/>
              </a:spcBef>
            </a:pPr>
            <a:r>
              <a:rPr sz="1133" spc="53" dirty="0">
                <a:latin typeface="Tahoma"/>
                <a:cs typeface="Tahoma"/>
              </a:rPr>
              <a:t>Цифровой</a:t>
            </a:r>
            <a:r>
              <a:rPr sz="1133" spc="-73" dirty="0">
                <a:latin typeface="Tahoma"/>
                <a:cs typeface="Tahoma"/>
              </a:rPr>
              <a:t> </a:t>
            </a:r>
            <a:r>
              <a:rPr sz="1133" spc="53" dirty="0">
                <a:latin typeface="Tahoma"/>
                <a:cs typeface="Tahoma"/>
              </a:rPr>
              <a:t>помощник </a:t>
            </a:r>
            <a:r>
              <a:rPr sz="1133" spc="47" dirty="0">
                <a:latin typeface="Tahoma"/>
                <a:cs typeface="Tahoma"/>
              </a:rPr>
              <a:t>ученика</a:t>
            </a:r>
            <a:endParaRPr sz="1133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27746" y="4346118"/>
            <a:ext cx="1886797" cy="646853"/>
          </a:xfrm>
          <a:custGeom>
            <a:avLst/>
            <a:gdLst/>
            <a:ahLst/>
            <a:cxnLst/>
            <a:rect l="l" t="t" r="r" b="b"/>
            <a:pathLst>
              <a:path w="2830194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3" y="863958"/>
                </a:lnTo>
                <a:lnTo>
                  <a:pt x="2800312" y="906480"/>
                </a:lnTo>
                <a:lnTo>
                  <a:pt x="2766781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 txBox="1"/>
          <p:nvPr/>
        </p:nvSpPr>
        <p:spPr>
          <a:xfrm>
            <a:off x="7740791" y="4445959"/>
            <a:ext cx="861484" cy="3862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70927" marR="3387" indent="-262884">
              <a:lnSpc>
                <a:spcPct val="113999"/>
              </a:lnSpc>
              <a:spcBef>
                <a:spcPts val="67"/>
              </a:spcBef>
            </a:pPr>
            <a:r>
              <a:rPr sz="1133" spc="40" dirty="0">
                <a:latin typeface="Tahoma"/>
                <a:cs typeface="Tahoma"/>
              </a:rPr>
              <a:t>Библиотека </a:t>
            </a:r>
            <a:r>
              <a:rPr sz="1133" spc="64" dirty="0">
                <a:latin typeface="Tahoma"/>
                <a:cs typeface="Tahoma"/>
              </a:rPr>
              <a:t>ЦОК</a:t>
            </a:r>
            <a:endParaRPr sz="1133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18701" y="5453830"/>
            <a:ext cx="6139604" cy="505884"/>
          </a:xfrm>
          <a:custGeom>
            <a:avLst/>
            <a:gdLst/>
            <a:ahLst/>
            <a:cxnLst/>
            <a:rect l="l" t="t" r="r" b="b"/>
            <a:pathLst>
              <a:path w="9209405" h="758825">
                <a:moveTo>
                  <a:pt x="9005563" y="758699"/>
                </a:moveTo>
                <a:lnTo>
                  <a:pt x="203536" y="758699"/>
                </a:lnTo>
                <a:lnTo>
                  <a:pt x="156867" y="753324"/>
                </a:lnTo>
                <a:lnTo>
                  <a:pt x="114026" y="738012"/>
                </a:lnTo>
                <a:lnTo>
                  <a:pt x="76234" y="713985"/>
                </a:lnTo>
                <a:lnTo>
                  <a:pt x="44714" y="682465"/>
                </a:lnTo>
                <a:lnTo>
                  <a:pt x="20687" y="644673"/>
                </a:lnTo>
                <a:lnTo>
                  <a:pt x="5375" y="601832"/>
                </a:lnTo>
                <a:lnTo>
                  <a:pt x="0" y="555163"/>
                </a:lnTo>
                <a:lnTo>
                  <a:pt x="0" y="203536"/>
                </a:lnTo>
                <a:lnTo>
                  <a:pt x="5375" y="156867"/>
                </a:lnTo>
                <a:lnTo>
                  <a:pt x="20687" y="114026"/>
                </a:lnTo>
                <a:lnTo>
                  <a:pt x="44714" y="76234"/>
                </a:lnTo>
                <a:lnTo>
                  <a:pt x="76234" y="44714"/>
                </a:lnTo>
                <a:lnTo>
                  <a:pt x="114026" y="20687"/>
                </a:lnTo>
                <a:lnTo>
                  <a:pt x="156867" y="5375"/>
                </a:lnTo>
                <a:lnTo>
                  <a:pt x="203536" y="0"/>
                </a:lnTo>
                <a:lnTo>
                  <a:pt x="9005563" y="0"/>
                </a:lnTo>
                <a:lnTo>
                  <a:pt x="9045457" y="3947"/>
                </a:lnTo>
                <a:lnTo>
                  <a:pt x="9083453" y="15493"/>
                </a:lnTo>
                <a:lnTo>
                  <a:pt x="9118485" y="34196"/>
                </a:lnTo>
                <a:lnTo>
                  <a:pt x="9149485" y="59614"/>
                </a:lnTo>
                <a:lnTo>
                  <a:pt x="9174903" y="90614"/>
                </a:lnTo>
                <a:lnTo>
                  <a:pt x="9193606" y="125646"/>
                </a:lnTo>
                <a:lnTo>
                  <a:pt x="9205152" y="163642"/>
                </a:lnTo>
                <a:lnTo>
                  <a:pt x="9209099" y="203536"/>
                </a:lnTo>
                <a:lnTo>
                  <a:pt x="9209099" y="555163"/>
                </a:lnTo>
                <a:lnTo>
                  <a:pt x="9203724" y="601832"/>
                </a:lnTo>
                <a:lnTo>
                  <a:pt x="9188412" y="644673"/>
                </a:lnTo>
                <a:lnTo>
                  <a:pt x="9164385" y="682465"/>
                </a:lnTo>
                <a:lnTo>
                  <a:pt x="9132865" y="713985"/>
                </a:lnTo>
                <a:lnTo>
                  <a:pt x="9095073" y="738012"/>
                </a:lnTo>
                <a:lnTo>
                  <a:pt x="9052232" y="753324"/>
                </a:lnTo>
                <a:lnTo>
                  <a:pt x="9005563" y="758699"/>
                </a:lnTo>
                <a:close/>
              </a:path>
            </a:pathLst>
          </a:custGeom>
          <a:solidFill>
            <a:srgbClr val="CBDDF2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3966644" y="5586284"/>
            <a:ext cx="4246033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6">
              <a:spcBef>
                <a:spcPts val="67"/>
              </a:spcBef>
            </a:pPr>
            <a:r>
              <a:rPr sz="1333" spc="80" dirty="0">
                <a:solidFill>
                  <a:srgbClr val="060808"/>
                </a:solidFill>
                <a:latin typeface="Tahoma"/>
                <a:cs typeface="Tahoma"/>
              </a:rPr>
              <a:t>Реестры</a:t>
            </a:r>
            <a:r>
              <a:rPr sz="1333" spc="-67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64" dirty="0">
                <a:solidFill>
                  <a:srgbClr val="060808"/>
                </a:solidFill>
                <a:latin typeface="Tahoma"/>
                <a:cs typeface="Tahoma"/>
              </a:rPr>
              <a:t>участников</a:t>
            </a:r>
            <a:r>
              <a:rPr sz="1333" spc="-67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60" dirty="0">
                <a:solidFill>
                  <a:srgbClr val="060808"/>
                </a:solidFill>
                <a:latin typeface="Tahoma"/>
                <a:cs typeface="Tahoma"/>
              </a:rPr>
              <a:t>образовательных</a:t>
            </a:r>
            <a:r>
              <a:rPr sz="1333" spc="-67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333" spc="53" dirty="0">
                <a:solidFill>
                  <a:srgbClr val="060808"/>
                </a:solidFill>
                <a:latin typeface="Tahoma"/>
                <a:cs typeface="Tahoma"/>
              </a:rPr>
              <a:t>отношений</a:t>
            </a:r>
            <a:endParaRPr sz="1333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487519" y="2013407"/>
            <a:ext cx="3201671" cy="645584"/>
            <a:chOff x="6731277" y="3020110"/>
            <a:chExt cx="4802505" cy="968375"/>
          </a:xfrm>
        </p:grpSpPr>
        <p:sp>
          <p:nvSpPr>
            <p:cNvPr id="48" name="object 48"/>
            <p:cNvSpPr/>
            <p:nvPr/>
          </p:nvSpPr>
          <p:spPr>
            <a:xfrm>
              <a:off x="6810100" y="3029635"/>
              <a:ext cx="2280285" cy="364490"/>
            </a:xfrm>
            <a:custGeom>
              <a:avLst/>
              <a:gdLst/>
              <a:ahLst/>
              <a:cxnLst/>
              <a:rect l="l" t="t" r="r" b="b"/>
              <a:pathLst>
                <a:path w="2280284" h="364489">
                  <a:moveTo>
                    <a:pt x="2279878" y="0"/>
                  </a:moveTo>
                  <a:lnTo>
                    <a:pt x="2257109" y="35323"/>
                  </a:lnTo>
                  <a:lnTo>
                    <a:pt x="2218317" y="56720"/>
                  </a:lnTo>
                  <a:lnTo>
                    <a:pt x="2162524" y="76567"/>
                  </a:lnTo>
                  <a:lnTo>
                    <a:pt x="2091349" y="95013"/>
                  </a:lnTo>
                  <a:lnTo>
                    <a:pt x="2050500" y="103757"/>
                  </a:lnTo>
                  <a:lnTo>
                    <a:pt x="2006412" y="112205"/>
                  </a:lnTo>
                  <a:lnTo>
                    <a:pt x="1959288" y="120377"/>
                  </a:lnTo>
                  <a:lnTo>
                    <a:pt x="1909331" y="128291"/>
                  </a:lnTo>
                  <a:lnTo>
                    <a:pt x="1856743" y="135965"/>
                  </a:lnTo>
                  <a:lnTo>
                    <a:pt x="1801726" y="143418"/>
                  </a:lnTo>
                  <a:lnTo>
                    <a:pt x="1744482" y="150668"/>
                  </a:lnTo>
                  <a:lnTo>
                    <a:pt x="1685215" y="157734"/>
                  </a:lnTo>
                  <a:lnTo>
                    <a:pt x="1624126" y="164634"/>
                  </a:lnTo>
                  <a:lnTo>
                    <a:pt x="1561418" y="171387"/>
                  </a:lnTo>
                  <a:lnTo>
                    <a:pt x="1497294" y="178011"/>
                  </a:lnTo>
                  <a:lnTo>
                    <a:pt x="1431955" y="184524"/>
                  </a:lnTo>
                  <a:lnTo>
                    <a:pt x="1365604" y="190946"/>
                  </a:lnTo>
                  <a:lnTo>
                    <a:pt x="1298443" y="197294"/>
                  </a:lnTo>
                  <a:lnTo>
                    <a:pt x="1230675" y="203586"/>
                  </a:lnTo>
                  <a:lnTo>
                    <a:pt x="1162503" y="209842"/>
                  </a:lnTo>
                  <a:lnTo>
                    <a:pt x="1094128" y="216080"/>
                  </a:lnTo>
                  <a:lnTo>
                    <a:pt x="1038564" y="221148"/>
                  </a:lnTo>
                  <a:lnTo>
                    <a:pt x="983108" y="226226"/>
                  </a:lnTo>
                  <a:lnTo>
                    <a:pt x="927870" y="231324"/>
                  </a:lnTo>
                  <a:lnTo>
                    <a:pt x="872958" y="236452"/>
                  </a:lnTo>
                  <a:lnTo>
                    <a:pt x="818479" y="241619"/>
                  </a:lnTo>
                  <a:lnTo>
                    <a:pt x="764544" y="246836"/>
                  </a:lnTo>
                  <a:lnTo>
                    <a:pt x="711259" y="252113"/>
                  </a:lnTo>
                  <a:lnTo>
                    <a:pt x="658735" y="257459"/>
                  </a:lnTo>
                  <a:lnTo>
                    <a:pt x="607079" y="262884"/>
                  </a:lnTo>
                  <a:lnTo>
                    <a:pt x="556401" y="268399"/>
                  </a:lnTo>
                  <a:lnTo>
                    <a:pt x="506807" y="274012"/>
                  </a:lnTo>
                  <a:lnTo>
                    <a:pt x="458408" y="279735"/>
                  </a:lnTo>
                  <a:lnTo>
                    <a:pt x="411312" y="285577"/>
                  </a:lnTo>
                  <a:lnTo>
                    <a:pt x="365627" y="291547"/>
                  </a:lnTo>
                  <a:lnTo>
                    <a:pt x="321461" y="297656"/>
                  </a:lnTo>
                  <a:lnTo>
                    <a:pt x="278924" y="303913"/>
                  </a:lnTo>
                  <a:lnTo>
                    <a:pt x="214523" y="314259"/>
                  </a:lnTo>
                  <a:lnTo>
                    <a:pt x="155014" y="325050"/>
                  </a:lnTo>
                  <a:lnTo>
                    <a:pt x="100840" y="336328"/>
                  </a:lnTo>
                  <a:lnTo>
                    <a:pt x="52447" y="348133"/>
                  </a:lnTo>
                  <a:lnTo>
                    <a:pt x="10279" y="360506"/>
                  </a:lnTo>
                  <a:lnTo>
                    <a:pt x="4281" y="362493"/>
                  </a:lnTo>
                  <a:lnTo>
                    <a:pt x="0" y="363962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1277" y="3358850"/>
              <a:ext cx="107160" cy="959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022861" y="3946749"/>
              <a:ext cx="334010" cy="635"/>
            </a:xfrm>
            <a:custGeom>
              <a:avLst/>
              <a:gdLst/>
              <a:ahLst/>
              <a:cxnLst/>
              <a:rect l="l" t="t" r="r" b="b"/>
              <a:pathLst>
                <a:path w="334009" h="635">
                  <a:moveTo>
                    <a:pt x="333599" y="0"/>
                  </a:moveTo>
                  <a:lnTo>
                    <a:pt x="259259" y="25"/>
                  </a:lnTo>
                  <a:lnTo>
                    <a:pt x="200663" y="93"/>
                  </a:lnTo>
                  <a:lnTo>
                    <a:pt x="152560" y="189"/>
                  </a:lnTo>
                  <a:lnTo>
                    <a:pt x="109698" y="299"/>
                  </a:lnTo>
                  <a:lnTo>
                    <a:pt x="88593" y="355"/>
                  </a:lnTo>
                  <a:lnTo>
                    <a:pt x="66829" y="410"/>
                  </a:lnTo>
                  <a:lnTo>
                    <a:pt x="43751" y="460"/>
                  </a:lnTo>
                  <a:lnTo>
                    <a:pt x="18704" y="506"/>
                  </a:lnTo>
                  <a:lnTo>
                    <a:pt x="0" y="527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6884" y="3906287"/>
              <a:ext cx="105520" cy="8198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089979" y="3029635"/>
              <a:ext cx="2364740" cy="365125"/>
            </a:xfrm>
            <a:custGeom>
              <a:avLst/>
              <a:gdLst/>
              <a:ahLst/>
              <a:cxnLst/>
              <a:rect l="l" t="t" r="r" b="b"/>
              <a:pathLst>
                <a:path w="2364740" h="365125">
                  <a:moveTo>
                    <a:pt x="0" y="0"/>
                  </a:moveTo>
                  <a:lnTo>
                    <a:pt x="23587" y="35323"/>
                  </a:lnTo>
                  <a:lnTo>
                    <a:pt x="63772" y="56720"/>
                  </a:lnTo>
                  <a:lnTo>
                    <a:pt x="121570" y="76567"/>
                  </a:lnTo>
                  <a:lnTo>
                    <a:pt x="195301" y="95013"/>
                  </a:lnTo>
                  <a:lnTo>
                    <a:pt x="237618" y="103757"/>
                  </a:lnTo>
                  <a:lnTo>
                    <a:pt x="283290" y="112205"/>
                  </a:lnTo>
                  <a:lnTo>
                    <a:pt x="332107" y="120377"/>
                  </a:lnTo>
                  <a:lnTo>
                    <a:pt x="383859" y="128291"/>
                  </a:lnTo>
                  <a:lnTo>
                    <a:pt x="438337" y="135965"/>
                  </a:lnTo>
                  <a:lnTo>
                    <a:pt x="495330" y="143418"/>
                  </a:lnTo>
                  <a:lnTo>
                    <a:pt x="554630" y="150668"/>
                  </a:lnTo>
                  <a:lnTo>
                    <a:pt x="616027" y="157734"/>
                  </a:lnTo>
                  <a:lnTo>
                    <a:pt x="679310" y="164634"/>
                  </a:lnTo>
                  <a:lnTo>
                    <a:pt x="744271" y="171387"/>
                  </a:lnTo>
                  <a:lnTo>
                    <a:pt x="810699" y="178011"/>
                  </a:lnTo>
                  <a:lnTo>
                    <a:pt x="878386" y="184524"/>
                  </a:lnTo>
                  <a:lnTo>
                    <a:pt x="947121" y="190946"/>
                  </a:lnTo>
                  <a:lnTo>
                    <a:pt x="1016694" y="197294"/>
                  </a:lnTo>
                  <a:lnTo>
                    <a:pt x="1086896" y="203586"/>
                  </a:lnTo>
                  <a:lnTo>
                    <a:pt x="1157518" y="209842"/>
                  </a:lnTo>
                  <a:lnTo>
                    <a:pt x="1228349" y="216080"/>
                  </a:lnTo>
                  <a:lnTo>
                    <a:pt x="1282526" y="220850"/>
                  </a:lnTo>
                  <a:lnTo>
                    <a:pt x="1336608" y="225628"/>
                  </a:lnTo>
                  <a:lnTo>
                    <a:pt x="1390503" y="230422"/>
                  </a:lnTo>
                  <a:lnTo>
                    <a:pt x="1444117" y="235242"/>
                  </a:lnTo>
                  <a:lnTo>
                    <a:pt x="1497356" y="240095"/>
                  </a:lnTo>
                  <a:lnTo>
                    <a:pt x="1550126" y="244989"/>
                  </a:lnTo>
                  <a:lnTo>
                    <a:pt x="1602333" y="249932"/>
                  </a:lnTo>
                  <a:lnTo>
                    <a:pt x="1653884" y="254934"/>
                  </a:lnTo>
                  <a:lnTo>
                    <a:pt x="1704685" y="260002"/>
                  </a:lnTo>
                  <a:lnTo>
                    <a:pt x="1754642" y="265144"/>
                  </a:lnTo>
                  <a:lnTo>
                    <a:pt x="1803662" y="270368"/>
                  </a:lnTo>
                  <a:lnTo>
                    <a:pt x="1851650" y="275684"/>
                  </a:lnTo>
                  <a:lnTo>
                    <a:pt x="1898513" y="281099"/>
                  </a:lnTo>
                  <a:lnTo>
                    <a:pt x="1944158" y="286621"/>
                  </a:lnTo>
                  <a:lnTo>
                    <a:pt x="1988489" y="292258"/>
                  </a:lnTo>
                  <a:lnTo>
                    <a:pt x="2031415" y="298020"/>
                  </a:lnTo>
                  <a:lnTo>
                    <a:pt x="2072840" y="303913"/>
                  </a:lnTo>
                  <a:lnTo>
                    <a:pt x="2128775" y="312504"/>
                  </a:lnTo>
                  <a:lnTo>
                    <a:pt x="2181245" y="321401"/>
                  </a:lnTo>
                  <a:lnTo>
                    <a:pt x="2229983" y="330626"/>
                  </a:lnTo>
                  <a:lnTo>
                    <a:pt x="2274722" y="340202"/>
                  </a:lnTo>
                  <a:lnTo>
                    <a:pt x="2315196" y="350155"/>
                  </a:lnTo>
                  <a:lnTo>
                    <a:pt x="2355337" y="361825"/>
                  </a:lnTo>
                  <a:lnTo>
                    <a:pt x="2363394" y="364495"/>
                  </a:lnTo>
                  <a:lnTo>
                    <a:pt x="2364423" y="364849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26309" y="3359556"/>
              <a:ext cx="107411" cy="9546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7BFF15-E42E-24D0-F645-987A4598F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35" y="-6260"/>
            <a:ext cx="1230483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CE7EA-70B6-1BD4-B3E4-125CFCD0A9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33" t="2197" r="36268" b="17436"/>
          <a:stretch/>
        </p:blipFill>
        <p:spPr>
          <a:xfrm>
            <a:off x="7690484" y="1033489"/>
            <a:ext cx="3156585" cy="4791022"/>
          </a:xfrm>
          <a:prstGeom prst="rect">
            <a:avLst/>
          </a:prstGeom>
          <a:ln w="76200">
            <a:solidFill>
              <a:srgbClr val="CBDDF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CDE55-8C80-F84A-9BF4-17A48610A6AD}"/>
              </a:ext>
            </a:extLst>
          </p:cNvPr>
          <p:cNvSpPr txBox="1"/>
          <p:nvPr/>
        </p:nvSpPr>
        <p:spPr>
          <a:xfrm>
            <a:off x="354867" y="1683802"/>
            <a:ext cx="626310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spc="67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</a:t>
            </a:r>
            <a:r>
              <a:rPr lang="ru-RU" sz="2200" spc="-73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spc="76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ru-RU" sz="2200" spc="-73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spc="53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идентификации</a:t>
            </a:r>
            <a:r>
              <a:rPr lang="ru-RU" sz="2200" spc="-71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spc="60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200" spc="-73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spc="47" dirty="0">
                <a:solidFill>
                  <a:srgbClr val="06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аутентификации</a:t>
            </a:r>
            <a:r>
              <a:rPr lang="ru-RU" sz="2200" spc="4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200" b="1" i="0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ЕСИА)</a:t>
            </a:r>
            <a:r>
              <a:rPr lang="ru-RU" sz="22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информационная система в РФ,</a:t>
            </a:r>
            <a:r>
              <a:rPr lang="ru-RU" sz="2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обеспечивающая </a:t>
            </a:r>
            <a:r>
              <a:rPr lang="ru-RU" sz="22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санкционированный доступ участников информационного взаимодействия к информации, содержащейся в государственных информационных системах и иных информационных системах. </a:t>
            </a:r>
          </a:p>
          <a:p>
            <a:endParaRPr lang="ru-RU" sz="2200" dirty="0">
              <a:solidFill>
                <a:srgbClr val="2021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 системы — </a:t>
            </a:r>
            <a:r>
              <a:rPr lang="ru-RU" sz="22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Минцифры</a:t>
            </a:r>
            <a:r>
              <a:rPr lang="ru-RU" sz="22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России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020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F42D29-E325-5E29-9D78-68C184E7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35" y="-6260"/>
            <a:ext cx="1230483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C6501B-415E-D19B-B505-D0B84BA6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59" t="12532" r="9735" b="12301"/>
          <a:stretch/>
        </p:blipFill>
        <p:spPr>
          <a:xfrm>
            <a:off x="1508512" y="1765934"/>
            <a:ext cx="9174976" cy="3326131"/>
          </a:xfrm>
          <a:prstGeom prst="rect">
            <a:avLst/>
          </a:prstGeom>
          <a:ln w="76200">
            <a:solidFill>
              <a:srgbClr val="CBDDF2"/>
            </a:solidFill>
          </a:ln>
        </p:spPr>
      </p:pic>
    </p:spTree>
    <p:extLst>
      <p:ext uri="{BB962C8B-B14F-4D97-AF65-F5344CB8AC3E}">
        <p14:creationId xmlns:p14="http://schemas.microsoft.com/office/powerpoint/2010/main" val="9629597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EC1B-7359-895A-A073-C7B1044C7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D5A25A-5044-ED4D-D631-09585C00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35" y="-6260"/>
            <a:ext cx="1230483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D0ED08-87CD-A179-F310-F2EC899BD5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7" r="1944" b="2901"/>
          <a:stretch/>
        </p:blipFill>
        <p:spPr>
          <a:xfrm>
            <a:off x="449704" y="1458408"/>
            <a:ext cx="11179755" cy="3928663"/>
          </a:xfrm>
          <a:prstGeom prst="rect">
            <a:avLst/>
          </a:prstGeom>
          <a:ln w="76200">
            <a:solidFill>
              <a:srgbClr val="CBDDF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89CD0-5CCE-4670-9FF7-77FB873BF2F7}"/>
              </a:ext>
            </a:extLst>
          </p:cNvPr>
          <p:cNvSpPr txBox="1"/>
          <p:nvPr/>
        </p:nvSpPr>
        <p:spPr>
          <a:xfrm>
            <a:off x="4936756" y="508524"/>
            <a:ext cx="220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802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1131599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5D6F-44BF-432C-A2DA-FF318107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56" y="10571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pc="-7" dirty="0"/>
              <a:t>ЦИФРОВОЙ </a:t>
            </a:r>
            <a:br>
              <a:rPr lang="ru-RU" spc="-7" dirty="0"/>
            </a:br>
            <a:r>
              <a:rPr lang="ru-RU" spc="-57" dirty="0"/>
              <a:t>ПОМОЩНИК </a:t>
            </a:r>
            <a:br>
              <a:rPr lang="ru-RU" spc="-57" dirty="0"/>
            </a:br>
            <a:r>
              <a:rPr lang="ru-RU" spc="-7" dirty="0">
                <a:solidFill>
                  <a:srgbClr val="45B700"/>
                </a:solidFill>
              </a:rPr>
              <a:t>УЧИТЕЛЯ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90BD2B-A023-4F6E-8BF9-9AEDBBC58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3708" y="413951"/>
            <a:ext cx="5143436" cy="6030097"/>
          </a:xfrm>
          <a:prstGeom prst="rect">
            <a:avLst/>
          </a:prstGeom>
          <a:pattFill prst="pct80">
            <a:fgClr>
              <a:srgbClr val="00CC00"/>
            </a:fgClr>
            <a:bgClr>
              <a:schemeClr val="bg1"/>
            </a:bgClr>
          </a:pattFill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C8A7E86-6CA2-4BD9-8D2D-EC418CB570F2}"/>
              </a:ext>
            </a:extLst>
          </p:cNvPr>
          <p:cNvSpPr txBox="1">
            <a:spLocks/>
          </p:cNvSpPr>
          <p:nvPr/>
        </p:nvSpPr>
        <p:spPr>
          <a:xfrm>
            <a:off x="450056" y="4914728"/>
            <a:ext cx="37885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spc="-7" dirty="0"/>
              <a:t>Надежный спутник профессионального роста и подготовки к аттестации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031163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7E33D-B7E4-4C00-A298-8474D1E2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63D40-5A5E-4C2E-ADAE-DF43C6C0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6350"/>
            <a:ext cx="11172825" cy="54959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F7F6E9"/>
                </a:solidFill>
              </a:rPr>
              <a:t>Самодиагностика областей интересов и знаний педагога</a:t>
            </a:r>
            <a:endParaRPr lang="ru-RU" b="1" dirty="0">
              <a:solidFill>
                <a:srgbClr val="F7F6E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b="1" dirty="0"/>
              <a:t>Анкетирование помогает педагогам выявить свои сильные и слабые стороны, что способствует более целенаправленному планированию профессионального развития по предметным и профессиональным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rgbClr val="F7F6E9"/>
                </a:solidFill>
              </a:rPr>
              <a:t>Поиск образовательных мероприятий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/>
              <a:t>Навигация по событиям федерального и регионального уровня, помогает выбрать профессиональные конкурсы и олимпиады для педагогов и учеников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F7F6E9"/>
                </a:solidFill>
              </a:rPr>
              <a:t>Подбор верифицированного образовательного контента</a:t>
            </a:r>
            <a:r>
              <a:rPr lang="ru-RU" sz="2400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b="1" dirty="0"/>
              <a:t>Поиск и удобное хранение релевантного цифрового образовательного контента по различным направлениям и интересам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rgbClr val="F7F6E9"/>
                </a:solidFill>
              </a:rPr>
              <a:t>Создание портфолио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b="1" dirty="0"/>
              <a:t>Инструмент для создания портфолио с профессиональными достижениями и результатами педагогической деятельности ваши педагогические достижения в одном месте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rgbClr val="F7F6E9"/>
                </a:solidFill>
              </a:rPr>
              <a:t>Подготовка к аттестации </a:t>
            </a:r>
            <a:r>
              <a:rPr lang="ru-RU" sz="2200" dirty="0">
                <a:solidFill>
                  <a:srgbClr val="F7F6E9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b="1" dirty="0"/>
              <a:t>Универсальный конструктор упрощает процесс подготовки и структурирования данных для аттестации, что позволяет педагогам эффективно отслеживать свой прогресс и вовремя предоставлять необходимые документы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rgbClr val="F7F6E9"/>
                </a:solidFill>
              </a:rPr>
              <a:t>Повышение квалификации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b="1" dirty="0"/>
              <a:t>Навигация по программам повышения квалификации облегчает поиск и выбор подходящих курсов, учитывая индивидуальные потребности и цели педагога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9473937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A5F43A-4D52-4D4C-82F9-E7C3281FB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32" y="276225"/>
            <a:ext cx="11437743" cy="63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435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DB0CB8-69C5-46BD-AD23-2D8ABDD04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6" y="180975"/>
            <a:ext cx="11677650" cy="65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343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301</Words>
  <Application>Microsoft Office PowerPoint</Application>
  <PresentationFormat>Широкоэкранный</PresentationFormat>
  <Paragraphs>46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Архитектура «Цифровой образовательной среды»</vt:lpstr>
      <vt:lpstr>Презентация PowerPoint</vt:lpstr>
      <vt:lpstr>Презентация PowerPoint</vt:lpstr>
      <vt:lpstr>Презентация PowerPoint</vt:lpstr>
      <vt:lpstr>ЦИФРОВОЙ  ПОМОЩНИК  УЧИТЕЛЯ</vt:lpstr>
      <vt:lpstr>ОСНОВНЫЕ ВОЗМОЖНОСТИ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Абрамов</dc:creator>
  <cp:lastModifiedBy>Дудина Татьяна Ивановна</cp:lastModifiedBy>
  <cp:revision>55</cp:revision>
  <dcterms:created xsi:type="dcterms:W3CDTF">2024-11-20T06:10:44Z</dcterms:created>
  <dcterms:modified xsi:type="dcterms:W3CDTF">2025-02-25T07:31:01Z</dcterms:modified>
</cp:coreProperties>
</file>