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305" r:id="rId4"/>
    <p:sldId id="261" r:id="rId5"/>
    <p:sldId id="301" r:id="rId6"/>
    <p:sldId id="302" r:id="rId7"/>
    <p:sldId id="304" r:id="rId8"/>
    <p:sldId id="299" r:id="rId9"/>
    <p:sldId id="303" r:id="rId10"/>
    <p:sldId id="260" r:id="rId11"/>
    <p:sldId id="263" r:id="rId12"/>
    <p:sldId id="262" r:id="rId13"/>
    <p:sldId id="283" r:id="rId14"/>
    <p:sldId id="284" r:id="rId15"/>
    <p:sldId id="291" r:id="rId16"/>
    <p:sldId id="264" r:id="rId17"/>
    <p:sldId id="265" r:id="rId18"/>
    <p:sldId id="266" r:id="rId19"/>
    <p:sldId id="278" r:id="rId20"/>
    <p:sldId id="268" r:id="rId21"/>
    <p:sldId id="271" r:id="rId22"/>
    <p:sldId id="270" r:id="rId23"/>
    <p:sldId id="272" r:id="rId24"/>
    <p:sldId id="273" r:id="rId25"/>
    <p:sldId id="274" r:id="rId26"/>
    <p:sldId id="275" r:id="rId27"/>
    <p:sldId id="276" r:id="rId28"/>
    <p:sldId id="281" r:id="rId29"/>
    <p:sldId id="277" r:id="rId30"/>
    <p:sldId id="280" r:id="rId31"/>
    <p:sldId id="285" r:id="rId32"/>
    <p:sldId id="286" r:id="rId33"/>
    <p:sldId id="279" r:id="rId34"/>
    <p:sldId id="287" r:id="rId35"/>
    <p:sldId id="288" r:id="rId36"/>
    <p:sldId id="292" r:id="rId37"/>
    <p:sldId id="293" r:id="rId38"/>
    <p:sldId id="294" r:id="rId39"/>
    <p:sldId id="289" r:id="rId40"/>
    <p:sldId id="296" r:id="rId41"/>
    <p:sldId id="297" r:id="rId42"/>
    <p:sldId id="298" r:id="rId43"/>
    <p:sldId id="290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2" autoAdjust="0"/>
  </p:normalViewPr>
  <p:slideViewPr>
    <p:cSldViewPr>
      <p:cViewPr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6888D-309B-4A61-8FF2-C8DD204F1EC5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3F3FC-48A7-4C39-B91E-F0808F9DF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2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3F3FC-48A7-4C39-B91E-F0808F9DFD8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214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3F3FC-48A7-4C39-B91E-F0808F9DFD8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21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hedevrum.a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erbank.com/promo/kandinsky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LINA\Desktop\5ca9c12c69e0a275947229f150dc9d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5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772400" cy="18002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>
              <a:spcBef>
                <a:spcPts val="800"/>
              </a:spcBef>
            </a:pPr>
            <a:r>
              <a:rPr lang="ru-RU" b="1" dirty="0" smtClean="0">
                <a:latin typeface="Bahnschrift SemiCondensed" panose="020B0502040204020203" pitchFamily="34" charset="0"/>
              </a:rPr>
              <a:t>Точный </a:t>
            </a:r>
            <a:r>
              <a:rPr lang="ru-RU" b="1" dirty="0" err="1" smtClean="0">
                <a:latin typeface="Bahnschrift SemiCondensed" panose="020B0502040204020203" pitchFamily="34" charset="0"/>
              </a:rPr>
              <a:t>промпт</a:t>
            </a:r>
            <a:r>
              <a:rPr lang="ru-RU" b="1" dirty="0" smtClean="0">
                <a:latin typeface="Bahnschrift SemiCondensed" panose="020B0502040204020203" pitchFamily="34" charset="0"/>
              </a:rPr>
              <a:t> для </a:t>
            </a:r>
            <a:r>
              <a:rPr lang="ru-RU" b="1" dirty="0" err="1" smtClean="0">
                <a:latin typeface="Bahnschrift SemiCondensed" panose="020B0502040204020203" pitchFamily="34" charset="0"/>
              </a:rPr>
              <a:t>нейросети</a:t>
            </a:r>
            <a:r>
              <a:rPr lang="ru-RU" b="1" dirty="0" smtClean="0">
                <a:latin typeface="Bahnschrift SemiCondensed" panose="020B0502040204020203" pitchFamily="34" charset="0"/>
              </a:rPr>
              <a:t> </a:t>
            </a:r>
            <a:r>
              <a:rPr lang="ru-RU" dirty="0" smtClean="0">
                <a:latin typeface="Bahnschrift SemiCondensed" panose="020B0502040204020203" pitchFamily="34" charset="0"/>
              </a:rPr>
              <a:t/>
            </a:r>
            <a:br>
              <a:rPr lang="ru-RU" dirty="0" smtClean="0">
                <a:latin typeface="Bahnschrift SemiCondensed" panose="020B0502040204020203" pitchFamily="34" charset="0"/>
              </a:rPr>
            </a:br>
            <a:r>
              <a:rPr lang="ru-RU" sz="2700" dirty="0" smtClean="0">
                <a:latin typeface="Bahnschrift SemiCondensed" panose="020B0502040204020203" pitchFamily="34" charset="0"/>
              </a:rPr>
              <a:t>Как </a:t>
            </a:r>
            <a:r>
              <a:rPr lang="ru-RU" sz="2700" dirty="0">
                <a:latin typeface="Bahnschrift SemiCondensed" panose="020B0502040204020203" pitchFamily="34" charset="0"/>
              </a:rPr>
              <a:t>педагогу создавать иллюстрации </a:t>
            </a:r>
            <a:br>
              <a:rPr lang="ru-RU" sz="2700" dirty="0">
                <a:latin typeface="Bahnschrift SemiCondensed" panose="020B0502040204020203" pitchFamily="34" charset="0"/>
              </a:rPr>
            </a:br>
            <a:r>
              <a:rPr lang="ru-RU" sz="2700" dirty="0">
                <a:latin typeface="Bahnschrift SemiCondensed" panose="020B0502040204020203" pitchFamily="34" charset="0"/>
              </a:rPr>
              <a:t>самостоятельно</a:t>
            </a:r>
            <a:r>
              <a:rPr lang="ru-RU" sz="2200" dirty="0">
                <a:latin typeface="Bahnschrift SemiCondensed" panose="020B0502040204020203" pitchFamily="34" charset="0"/>
              </a:rPr>
              <a:t>?</a:t>
            </a:r>
            <a:r>
              <a:rPr lang="ru-RU" sz="2700" dirty="0">
                <a:latin typeface="Bahnschrift SemiCondensed" panose="020B0502040204020203" pitchFamily="34" charset="0"/>
              </a:rPr>
              <a:t/>
            </a:r>
            <a:br>
              <a:rPr lang="ru-RU" sz="2700" dirty="0">
                <a:latin typeface="Bahnschrift SemiCondensed" panose="020B0502040204020203" pitchFamily="34" charset="0"/>
              </a:rPr>
            </a:br>
            <a:endParaRPr lang="ru-RU" sz="3600" dirty="0">
              <a:latin typeface="Bahnschrift SemiCondensed" panose="020B0502040204020203" pitchFamily="34" charset="0"/>
            </a:endParaRPr>
          </a:p>
        </p:txBody>
      </p:sp>
      <p:pic>
        <p:nvPicPr>
          <p:cNvPr id="2050" name="Picture 2" descr="C:\Users\POLINA\Desktop\cl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2923544" cy="2923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6021288"/>
            <a:ext cx="29235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Добро пожаловать </a:t>
            </a:r>
          </a:p>
          <a:p>
            <a:r>
              <a:rPr lang="ru-RU" dirty="0" smtClean="0"/>
              <a:t>в </a:t>
            </a:r>
            <a:r>
              <a:rPr lang="ru-RU" b="1" dirty="0" err="1" smtClean="0"/>
              <a:t>Шедеврум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6" name="Picture 2" descr="C:\Users\POLINA\Desktop\cl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880" y="2780928"/>
            <a:ext cx="2923544" cy="2923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64880" y="6062750"/>
            <a:ext cx="29235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Добро пожаловать </a:t>
            </a:r>
          </a:p>
          <a:p>
            <a:r>
              <a:rPr lang="ru-RU" dirty="0" smtClean="0"/>
              <a:t>в </a:t>
            </a:r>
            <a:r>
              <a:rPr lang="ru-RU" b="1" dirty="0" smtClean="0"/>
              <a:t>Кандински</a:t>
            </a:r>
            <a:r>
              <a:rPr lang="ru-RU" dirty="0" smtClean="0"/>
              <a:t>й!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948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LINA\Desktop\5ca9c12c69e0a275947229f150dc9d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37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404664"/>
            <a:ext cx="5616624" cy="136815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err="1" smtClean="0">
                <a:latin typeface="Bahnschrift Condensed" pitchFamily="34" charset="0"/>
              </a:rPr>
              <a:t>Шедеврум</a:t>
            </a:r>
            <a:r>
              <a:rPr lang="ru-RU" b="1" dirty="0" smtClean="0">
                <a:latin typeface="Bahnschrift Condensed" pitchFamily="34" charset="0"/>
              </a:rPr>
              <a:t>  </a:t>
            </a:r>
            <a:r>
              <a:rPr lang="en-US" b="1" dirty="0">
                <a:latin typeface="Bahnschrift Condensed" pitchFamily="34" charset="0"/>
                <a:hlinkClick r:id="rId3"/>
              </a:rPr>
              <a:t>https://shedevrum.ai</a:t>
            </a:r>
            <a:r>
              <a:rPr lang="en-US" b="1" dirty="0" smtClean="0">
                <a:latin typeface="Bahnschrift Condensed" pitchFamily="34" charset="0"/>
                <a:hlinkClick r:id="rId3"/>
              </a:rPr>
              <a:t>/</a:t>
            </a:r>
            <a:r>
              <a:rPr lang="ru-RU" b="1" dirty="0" smtClean="0">
                <a:latin typeface="Bahnschrift Condensed" pitchFamily="34" charset="0"/>
              </a:rPr>
              <a:t> </a:t>
            </a:r>
            <a:endParaRPr lang="ru-RU" b="1" dirty="0">
              <a:latin typeface="Bahnschrift Condense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852936"/>
            <a:ext cx="3381288" cy="244745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Bahnschrift Light Condensed" pitchFamily="34" charset="0"/>
              </a:rPr>
              <a:t>Иван </a:t>
            </a:r>
            <a:r>
              <a:rPr lang="ru-RU" sz="2000" b="1" dirty="0">
                <a:solidFill>
                  <a:schemeClr val="tx1"/>
                </a:solidFill>
                <a:latin typeface="Bahnschrift Light Condensed" pitchFamily="34" charset="0"/>
              </a:rPr>
              <a:t>Хлестаков, </a:t>
            </a:r>
            <a:r>
              <a:rPr lang="ru-RU" sz="2000" b="1" dirty="0">
                <a:solidFill>
                  <a:srgbClr val="FF0000"/>
                </a:solidFill>
                <a:latin typeface="Bahnschrift Light Condensed" pitchFamily="34" charset="0"/>
              </a:rPr>
              <a:t>шатен, молодой человек, худой, глуповатый, симпатичный, модный</a:t>
            </a:r>
            <a:r>
              <a:rPr lang="ru-RU" sz="2000" b="1" dirty="0">
                <a:solidFill>
                  <a:schemeClr val="tx1"/>
                </a:solidFill>
                <a:latin typeface="Bahnschrift Light Condensed" pitchFamily="34" charset="0"/>
              </a:rPr>
              <a:t>, эффект </a:t>
            </a:r>
            <a:r>
              <a:rPr lang="ru-RU" sz="2000" b="1" dirty="0">
                <a:solidFill>
                  <a:srgbClr val="FF0000"/>
                </a:solidFill>
                <a:latin typeface="Bahnschrift Light Condensed" pitchFamily="34" charset="0"/>
              </a:rPr>
              <a:t>свечения</a:t>
            </a:r>
            <a:r>
              <a:rPr lang="ru-RU" sz="2000" b="1" dirty="0">
                <a:solidFill>
                  <a:schemeClr val="tx1"/>
                </a:solidFill>
                <a:latin typeface="Bahnschrift Light Condensed" pitchFamily="34" charset="0"/>
              </a:rPr>
              <a:t>, </a:t>
            </a:r>
            <a:r>
              <a:rPr lang="ru-RU" sz="2000" b="1" dirty="0">
                <a:solidFill>
                  <a:srgbClr val="FF0000"/>
                </a:solidFill>
                <a:latin typeface="Bahnschrift Light Condensed" pitchFamily="34" charset="0"/>
              </a:rPr>
              <a:t>светлый</a:t>
            </a:r>
            <a:r>
              <a:rPr lang="ru-RU" sz="2000" b="1" dirty="0">
                <a:solidFill>
                  <a:schemeClr val="tx1"/>
                </a:solidFill>
                <a:latin typeface="Bahnschrift Light Condensed" pitchFamily="34" charset="0"/>
              </a:rPr>
              <a:t> тон, </a:t>
            </a:r>
            <a:r>
              <a:rPr lang="ru-RU" sz="2000" b="1" dirty="0">
                <a:solidFill>
                  <a:srgbClr val="FF0000"/>
                </a:solidFill>
                <a:latin typeface="Bahnschrift Light Condensed" pitchFamily="34" charset="0"/>
              </a:rPr>
              <a:t>2</a:t>
            </a:r>
            <a:r>
              <a:rPr lang="ru-RU" sz="2000" b="1" dirty="0">
                <a:solidFill>
                  <a:schemeClr val="tx1"/>
                </a:solidFill>
                <a:latin typeface="Bahnschrift Light Condensed" pitchFamily="34" charset="0"/>
              </a:rPr>
              <a:t>D-иллюстрации, </a:t>
            </a:r>
            <a:r>
              <a:rPr lang="ru-RU" sz="2000" b="1" dirty="0">
                <a:solidFill>
                  <a:srgbClr val="FF0000"/>
                </a:solidFill>
                <a:latin typeface="Bahnschrift Light Condensed" pitchFamily="34" charset="0"/>
              </a:rPr>
              <a:t>3:2</a:t>
            </a:r>
            <a:r>
              <a:rPr lang="ru-RU" sz="2000" b="1" dirty="0">
                <a:solidFill>
                  <a:schemeClr val="tx1"/>
                </a:solidFill>
                <a:latin typeface="Bahnschrift Light Condensed" pitchFamily="34" charset="0"/>
              </a:rPr>
              <a:t>, на фоне </a:t>
            </a:r>
            <a:r>
              <a:rPr lang="ru-RU" sz="2000" b="1" dirty="0">
                <a:solidFill>
                  <a:srgbClr val="FF0000"/>
                </a:solidFill>
                <a:latin typeface="Bahnschrift Light Condensed" pitchFamily="34" charset="0"/>
              </a:rPr>
              <a:t>гостиницы</a:t>
            </a:r>
            <a:r>
              <a:rPr lang="ru-RU" sz="2000" b="1" dirty="0">
                <a:solidFill>
                  <a:schemeClr val="tx1"/>
                </a:solidFill>
                <a:latin typeface="Bahnschrift Light Condensed" pitchFamily="34" charset="0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latin typeface="Bahnschrift Light Condensed" pitchFamily="34" charset="0"/>
              </a:rPr>
              <a:t>ultra</a:t>
            </a:r>
            <a:r>
              <a:rPr lang="ru-RU" sz="2000" b="1" dirty="0">
                <a:solidFill>
                  <a:srgbClr val="FF0000"/>
                </a:solidFill>
                <a:latin typeface="Bahnschrift Light Condensed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Bahnschrift Light Condensed" pitchFamily="34" charset="0"/>
              </a:rPr>
              <a:t>detailed</a:t>
            </a:r>
            <a:endParaRPr lang="ru-RU" sz="2000" b="1" dirty="0" smtClean="0">
              <a:solidFill>
                <a:srgbClr val="FF0000"/>
              </a:solidFill>
              <a:latin typeface="Bahnschrift Light Condensed" pitchFamily="34" charset="0"/>
            </a:endParaRPr>
          </a:p>
        </p:txBody>
      </p:sp>
      <p:pic>
        <p:nvPicPr>
          <p:cNvPr id="4098" name="Picture 2" descr="C:\Users\POLINA\Desktop\f3b64a66fd8111efb8c4a6d1d13ebb0d_1.jf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974" y="1987205"/>
            <a:ext cx="2881410" cy="4322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73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LINA\Desktop\5ca9c12c69e0a275947229f150dc9d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37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488832" cy="1368152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latin typeface="Bahnschrift Condensed" pitchFamily="34" charset="0"/>
              </a:rPr>
              <a:t>Кандинский </a:t>
            </a:r>
            <a:br>
              <a:rPr lang="ru-RU" b="1" dirty="0" smtClean="0">
                <a:latin typeface="Bahnschrift Condensed" pitchFamily="34" charset="0"/>
              </a:rPr>
            </a:br>
            <a:r>
              <a:rPr lang="en-US" sz="2700" b="1" dirty="0">
                <a:latin typeface="Bahnschrift Condensed" pitchFamily="34" charset="0"/>
                <a:hlinkClick r:id="rId3"/>
              </a:rPr>
              <a:t>https://www.sberbank.com/promo/kandinsky</a:t>
            </a:r>
            <a:r>
              <a:rPr lang="en-US" sz="2700" b="1" dirty="0" smtClean="0">
                <a:latin typeface="Bahnschrift Condensed" pitchFamily="34" charset="0"/>
                <a:hlinkClick r:id="rId3"/>
              </a:rPr>
              <a:t>/</a:t>
            </a:r>
            <a:r>
              <a:rPr lang="ru-RU" sz="2700" b="1" dirty="0" smtClean="0">
                <a:latin typeface="Bahnschrift Condensed" pitchFamily="34" charset="0"/>
              </a:rPr>
              <a:t> </a:t>
            </a:r>
            <a:endParaRPr lang="ru-RU" sz="2700" b="1" dirty="0">
              <a:latin typeface="Bahnschrift Condense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636912"/>
            <a:ext cx="3381289" cy="273630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4000" b="1" dirty="0">
                <a:solidFill>
                  <a:schemeClr val="tx1"/>
                </a:solidFill>
                <a:latin typeface="Bahnschrift Condensed" pitchFamily="34" charset="0"/>
              </a:rPr>
              <a:t>Иван Хлестаков, </a:t>
            </a:r>
            <a:r>
              <a:rPr lang="ru-RU" sz="4000" b="1" dirty="0">
                <a:solidFill>
                  <a:srgbClr val="FF0000"/>
                </a:solidFill>
                <a:latin typeface="Bahnschrift Condensed" pitchFamily="34" charset="0"/>
              </a:rPr>
              <a:t>шатен, молодой человек, худой, глуповатый, симпатичный, модный</a:t>
            </a:r>
            <a:r>
              <a:rPr lang="ru-RU" sz="4000" b="1" dirty="0">
                <a:solidFill>
                  <a:schemeClr val="tx1"/>
                </a:solidFill>
                <a:latin typeface="Bahnschrift Condensed" pitchFamily="34" charset="0"/>
              </a:rPr>
              <a:t>, эффект </a:t>
            </a:r>
            <a:r>
              <a:rPr lang="ru-RU" sz="4000" b="1" dirty="0">
                <a:solidFill>
                  <a:srgbClr val="FF0000"/>
                </a:solidFill>
                <a:latin typeface="Bahnschrift Condensed" pitchFamily="34" charset="0"/>
              </a:rPr>
              <a:t>свечения</a:t>
            </a:r>
            <a:r>
              <a:rPr lang="ru-RU" sz="4000" b="1" dirty="0">
                <a:solidFill>
                  <a:schemeClr val="tx1"/>
                </a:solidFill>
                <a:latin typeface="Bahnschrift Condensed" pitchFamily="34" charset="0"/>
              </a:rPr>
              <a:t>, </a:t>
            </a:r>
            <a:r>
              <a:rPr lang="ru-RU" sz="4000" b="1" dirty="0">
                <a:solidFill>
                  <a:srgbClr val="FF0000"/>
                </a:solidFill>
                <a:latin typeface="Bahnschrift Condensed" pitchFamily="34" charset="0"/>
              </a:rPr>
              <a:t>светлый</a:t>
            </a:r>
            <a:r>
              <a:rPr lang="ru-RU" sz="4000" b="1" dirty="0">
                <a:solidFill>
                  <a:schemeClr val="tx1"/>
                </a:solidFill>
                <a:latin typeface="Bahnschrift Condensed" pitchFamily="34" charset="0"/>
              </a:rPr>
              <a:t> тон, </a:t>
            </a:r>
            <a:r>
              <a:rPr lang="ru-RU" sz="4000" b="1" dirty="0">
                <a:solidFill>
                  <a:srgbClr val="FF0000"/>
                </a:solidFill>
                <a:latin typeface="Bahnschrift Condensed" pitchFamily="34" charset="0"/>
              </a:rPr>
              <a:t>2</a:t>
            </a:r>
            <a:r>
              <a:rPr lang="ru-RU" sz="4000" b="1" dirty="0">
                <a:solidFill>
                  <a:schemeClr val="tx1"/>
                </a:solidFill>
                <a:latin typeface="Bahnschrift Condensed" pitchFamily="34" charset="0"/>
              </a:rPr>
              <a:t>D-иллюстрации, </a:t>
            </a:r>
            <a:r>
              <a:rPr lang="ru-RU" sz="4000" b="1" dirty="0">
                <a:solidFill>
                  <a:srgbClr val="FF0000"/>
                </a:solidFill>
                <a:latin typeface="Bahnschrift Condensed" pitchFamily="34" charset="0"/>
              </a:rPr>
              <a:t>3:2</a:t>
            </a:r>
            <a:r>
              <a:rPr lang="ru-RU" sz="4000" b="1" dirty="0">
                <a:solidFill>
                  <a:schemeClr val="tx1"/>
                </a:solidFill>
                <a:latin typeface="Bahnschrift Condensed" pitchFamily="34" charset="0"/>
              </a:rPr>
              <a:t>, на фоне </a:t>
            </a:r>
            <a:r>
              <a:rPr lang="ru-RU" sz="4000" b="1" dirty="0">
                <a:solidFill>
                  <a:srgbClr val="FF0000"/>
                </a:solidFill>
                <a:latin typeface="Bahnschrift Condensed" pitchFamily="34" charset="0"/>
              </a:rPr>
              <a:t>гостиницы</a:t>
            </a:r>
            <a:r>
              <a:rPr lang="ru-RU" sz="4000" b="1" dirty="0">
                <a:solidFill>
                  <a:schemeClr val="tx1"/>
                </a:solidFill>
                <a:latin typeface="Bahnschrift Condensed" pitchFamily="34" charset="0"/>
              </a:rPr>
              <a:t>, </a:t>
            </a:r>
            <a:r>
              <a:rPr lang="ru-RU" sz="4000" b="1" dirty="0" err="1">
                <a:solidFill>
                  <a:srgbClr val="FF0000"/>
                </a:solidFill>
                <a:latin typeface="Bahnschrift Condensed" pitchFamily="34" charset="0"/>
              </a:rPr>
              <a:t>ultra</a:t>
            </a:r>
            <a:r>
              <a:rPr lang="ru-RU" sz="4000" b="1" dirty="0">
                <a:solidFill>
                  <a:srgbClr val="FF0000"/>
                </a:solidFill>
                <a:latin typeface="Bahnschrift Condensed" pitchFamily="34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Bahnschrift Condensed" pitchFamily="34" charset="0"/>
              </a:rPr>
              <a:t>detailed</a:t>
            </a:r>
            <a:endParaRPr lang="ru-RU" sz="4000" b="1" dirty="0" smtClean="0">
              <a:solidFill>
                <a:srgbClr val="FF0000"/>
              </a:solidFill>
              <a:latin typeface="Bahnschrift Condensed" pitchFamily="34" charset="0"/>
            </a:endParaRPr>
          </a:p>
        </p:txBody>
      </p:sp>
      <p:pic>
        <p:nvPicPr>
          <p:cNvPr id="4" name="Picture 2" descr="C:\Users\POLINA\Desktop\photo_2025-03-10_15-04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105" y="2132857"/>
            <a:ext cx="3334119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416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OLINA\Desktop\5ca9c12c69e0a275947229f150dc9d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47"/>
            <a:ext cx="9137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ahnschrift Condensed" pitchFamily="34" charset="0"/>
              </a:rPr>
              <a:t>1. Объект </a:t>
            </a:r>
            <a:endParaRPr lang="ru-RU" b="1" dirty="0">
              <a:latin typeface="Bahnschrift Condense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628800"/>
            <a:ext cx="4176464" cy="482453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dirty="0" smtClean="0">
                <a:latin typeface="Bahnschrift Condensed" pitchFamily="34" charset="0"/>
              </a:rPr>
              <a:t>Человек</a:t>
            </a:r>
          </a:p>
          <a:p>
            <a:pPr marL="0" indent="0" algn="ctr">
              <a:buNone/>
            </a:pPr>
            <a:r>
              <a:rPr lang="ru-RU" sz="2600" dirty="0" smtClean="0">
                <a:latin typeface="Bahnschrift Condensed" pitchFamily="34" charset="0"/>
              </a:rPr>
              <a:t>Животное </a:t>
            </a:r>
            <a:endParaRPr lang="ru-RU" sz="2600" dirty="0">
              <a:latin typeface="Bahnschrift Condensed" pitchFamily="34" charset="0"/>
            </a:endParaRPr>
          </a:p>
          <a:p>
            <a:pPr marL="0" indent="0" algn="ctr">
              <a:buNone/>
            </a:pPr>
            <a:r>
              <a:rPr lang="ru-RU" sz="2600" dirty="0">
                <a:latin typeface="Bahnschrift Condensed" pitchFamily="34" charset="0"/>
              </a:rPr>
              <a:t>Растение </a:t>
            </a:r>
          </a:p>
          <a:p>
            <a:pPr marL="0" indent="0" algn="ctr">
              <a:buNone/>
            </a:pPr>
            <a:r>
              <a:rPr lang="ru-RU" sz="2600" dirty="0">
                <a:latin typeface="Bahnschrift Condensed" pitchFamily="34" charset="0"/>
              </a:rPr>
              <a:t>Архитектурные </a:t>
            </a:r>
            <a:r>
              <a:rPr lang="ru-RU" sz="2600" dirty="0" smtClean="0">
                <a:latin typeface="Bahnschrift Condensed" pitchFamily="34" charset="0"/>
              </a:rPr>
              <a:t>объекты</a:t>
            </a:r>
            <a:endParaRPr lang="ru-RU" sz="2600" dirty="0">
              <a:latin typeface="Bahnschrift Condensed" pitchFamily="34" charset="0"/>
            </a:endParaRPr>
          </a:p>
          <a:p>
            <a:pPr marL="0" indent="0" algn="ctr">
              <a:buNone/>
            </a:pPr>
            <a:r>
              <a:rPr lang="ru-RU" sz="2600" dirty="0">
                <a:latin typeface="Bahnschrift Condensed" pitchFamily="34" charset="0"/>
              </a:rPr>
              <a:t>Природа </a:t>
            </a:r>
            <a:endParaRPr lang="ru-RU" sz="2600" dirty="0" smtClean="0">
              <a:latin typeface="Bahnschrift Condensed" pitchFamily="34" charset="0"/>
            </a:endParaRPr>
          </a:p>
          <a:p>
            <a:pPr marL="0" indent="0" algn="ctr">
              <a:buNone/>
            </a:pPr>
            <a:r>
              <a:rPr lang="ru-RU" sz="2600" dirty="0" smtClean="0">
                <a:latin typeface="Bahnschrift Condensed" pitchFamily="34" charset="0"/>
              </a:rPr>
              <a:t>Предметы, что окружают нас в быту, на работе, на отдыхе</a:t>
            </a:r>
          </a:p>
          <a:p>
            <a:pPr marL="0" indent="0" algn="ctr">
              <a:buNone/>
            </a:pPr>
            <a:r>
              <a:rPr lang="ru-RU" sz="2600" dirty="0" smtClean="0">
                <a:latin typeface="Bahnschrift Condensed" pitchFamily="34" charset="0"/>
              </a:rPr>
              <a:t>Мифические, магические существа</a:t>
            </a:r>
          </a:p>
          <a:p>
            <a:pPr marL="0" indent="0" algn="ctr">
              <a:buNone/>
            </a:pPr>
            <a:r>
              <a:rPr lang="ru-RU" sz="2600" dirty="0" smtClean="0">
                <a:latin typeface="Bahnschrift Condensed" pitchFamily="34" charset="0"/>
              </a:rPr>
              <a:t>Фантастические и </a:t>
            </a:r>
            <a:r>
              <a:rPr lang="ru-RU" sz="2600" dirty="0" err="1" smtClean="0">
                <a:latin typeface="Bahnschrift Condensed" pitchFamily="34" charset="0"/>
              </a:rPr>
              <a:t>фэнтэзи</a:t>
            </a:r>
            <a:r>
              <a:rPr lang="ru-RU" sz="2600" dirty="0" smtClean="0">
                <a:latin typeface="Bahnschrift Condensed" pitchFamily="34" charset="0"/>
              </a:rPr>
              <a:t> персонажи</a:t>
            </a:r>
          </a:p>
          <a:p>
            <a:pPr marL="0" indent="0" algn="ctr">
              <a:buNone/>
            </a:pPr>
            <a:endParaRPr lang="ru-RU" sz="2600" dirty="0"/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86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OLINA\Desktop\5ca9c12c69e0a275947229f150dc9d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47"/>
            <a:ext cx="9137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ahnschrift Light Condensed" pitchFamily="34" charset="0"/>
              </a:rPr>
              <a:t>Упрочним объект</a:t>
            </a:r>
            <a:endParaRPr lang="ru-RU" b="1" dirty="0">
              <a:latin typeface="Bahnschrift Light Condense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113" y="1628800"/>
            <a:ext cx="8229600" cy="43924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Bahnschrift Condensed" pitchFamily="34" charset="0"/>
              </a:rPr>
              <a:t>Архитектура: «здание детского сада», «спортивный зал школы», «гостиная жилого дома», «витражное окно старинного замка» и т. д.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>
                <a:latin typeface="Bahnschrift Condensed" pitchFamily="34" charset="0"/>
              </a:rPr>
              <a:t>Человек: «пожилая дама», «мужчина средних лет», «юноша» и т.д.</a:t>
            </a:r>
          </a:p>
          <a:p>
            <a:pPr marL="0" indent="0">
              <a:buNone/>
            </a:pPr>
            <a:r>
              <a:rPr lang="ru-RU" sz="2400" dirty="0" smtClean="0">
                <a:latin typeface="Bahnschrift Condensed" pitchFamily="34" charset="0"/>
              </a:rPr>
              <a:t>Животное: «австралийская зебра», «африканский жираф», «сибирская кошка», «колли» (порода собаки)  и т. д.</a:t>
            </a:r>
          </a:p>
          <a:p>
            <a:pPr marL="0" indent="0">
              <a:buNone/>
            </a:pPr>
            <a:r>
              <a:rPr lang="ru-RU" sz="2400" dirty="0" smtClean="0">
                <a:latin typeface="Bahnschrift Condensed" pitchFamily="34" charset="0"/>
              </a:rPr>
              <a:t>Растение: «английская роза», «анемона», «цветы ветерки» и т д.</a:t>
            </a:r>
          </a:p>
          <a:p>
            <a:pPr marL="0" indent="0">
              <a:buNone/>
            </a:pPr>
            <a:r>
              <a:rPr lang="ru-RU" sz="2400" dirty="0">
                <a:latin typeface="Bahnschrift Condensed" pitchFamily="34" charset="0"/>
              </a:rPr>
              <a:t>П</a:t>
            </a:r>
            <a:r>
              <a:rPr lang="ru-RU" sz="2400" dirty="0" smtClean="0">
                <a:latin typeface="Bahnschrift Condensed" pitchFamily="34" charset="0"/>
              </a:rPr>
              <a:t>рирода: «лиственный лес», «природный заповедник», «Средиземное море», «лотосовый пруд» и т. д. </a:t>
            </a:r>
          </a:p>
          <a:p>
            <a:pPr marL="0" indent="0">
              <a:buNone/>
            </a:pPr>
            <a:r>
              <a:rPr lang="ru-RU" sz="2400" dirty="0" smtClean="0">
                <a:latin typeface="Bahnschrift Condensed" pitchFamily="34" charset="0"/>
              </a:rPr>
              <a:t>Существа: не «сказочный персонаж», А «русалка», «василиск», «джинн», «единорог», «Баба-Яга» и т.д.</a:t>
            </a:r>
          </a:p>
          <a:p>
            <a:pPr marL="0" indent="0">
              <a:buNone/>
            </a:pPr>
            <a:endParaRPr lang="ru-RU" sz="2400" dirty="0" smtClean="0">
              <a:latin typeface="Bahnschrift Condensed" pitchFamily="34" charset="0"/>
            </a:endParaRPr>
          </a:p>
          <a:p>
            <a:pPr marL="0" indent="0">
              <a:buNone/>
            </a:pPr>
            <a:endParaRPr lang="ru-RU" sz="2400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463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OLINA\Desktop\5ca9c12c69e0a275947229f150dc9d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47"/>
            <a:ext cx="9137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ahnschrift Light Condensed" pitchFamily="34" charset="0"/>
              </a:rPr>
              <a:t>Как не стоит запрашивать</a:t>
            </a:r>
            <a:endParaRPr lang="ru-RU" b="1" dirty="0">
              <a:latin typeface="Bahnschrift Light Condense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113" y="1628800"/>
            <a:ext cx="8229600" cy="410445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latin typeface="Bahnschrift Condensed" pitchFamily="34" charset="0"/>
              </a:rPr>
              <a:t>Первое слово – глагол, элемент описания, модификатор или параметр . Неправильный порядок слов только исказит результат. </a:t>
            </a:r>
          </a:p>
          <a:p>
            <a:pPr marL="457200" indent="-457200">
              <a:buAutoNum type="arabicPeriod"/>
            </a:pPr>
            <a:r>
              <a:rPr lang="ru-RU" dirty="0">
                <a:latin typeface="Bahnschrift Condensed" pitchFamily="34" charset="0"/>
              </a:rPr>
              <a:t>В</a:t>
            </a:r>
            <a:r>
              <a:rPr lang="ru-RU" dirty="0" smtClean="0">
                <a:latin typeface="Bahnschrift Condensed" pitchFamily="34" charset="0"/>
              </a:rPr>
              <a:t> модификаторах обнаруживается ещё один объект или его описание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dirty="0" smtClean="0">
                <a:latin typeface="Bahnschrift Condensed" pitchFamily="34" charset="0"/>
              </a:rPr>
              <a:t>В параметрах </a:t>
            </a:r>
            <a:r>
              <a:rPr lang="ru-RU" dirty="0">
                <a:latin typeface="Bahnschrift Condensed" pitchFamily="34" charset="0"/>
              </a:rPr>
              <a:t>обнаруживается ещё один объект или его описание</a:t>
            </a:r>
          </a:p>
          <a:p>
            <a:pPr marL="0" indent="0">
              <a:buNone/>
            </a:pPr>
            <a:endParaRPr lang="ru-RU" sz="2000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312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OLINA\Desktop\5ca9c12c69e0a275947229f150dc9d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47"/>
            <a:ext cx="9137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ahnschrift Light Condensed" pitchFamily="34" charset="0"/>
              </a:rPr>
              <a:t>Как не стоит запрашивать</a:t>
            </a:r>
            <a:endParaRPr lang="ru-RU" b="1" dirty="0">
              <a:latin typeface="Bahnschrift Light Condense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113" y="1628800"/>
            <a:ext cx="8229600" cy="316835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Bahnschrift Condensed" pitchFamily="34" charset="0"/>
              </a:rPr>
              <a:t>Средства художественной выразительности, разделённые на части запятыми (снежная, тишина)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Bahnschrift Condensed" pitchFamily="34" charset="0"/>
              </a:rPr>
              <a:t>Использование любых иных знаков препинания, кроме запятых 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Bahnschrift Condensed" pitchFamily="34" charset="0"/>
              </a:rPr>
              <a:t>В одном и том же </a:t>
            </a:r>
            <a:r>
              <a:rPr lang="ru-RU" sz="2400" dirty="0" err="1" smtClean="0">
                <a:latin typeface="Bahnschrift Condensed" pitchFamily="34" charset="0"/>
              </a:rPr>
              <a:t>промпте</a:t>
            </a:r>
            <a:r>
              <a:rPr lang="ru-RU" sz="2400" dirty="0" smtClean="0">
                <a:latin typeface="Bahnschrift Condensed" pitchFamily="34" charset="0"/>
              </a:rPr>
              <a:t> не должно быть одновременного указания на иллюстрацию и фотографию (это запутает </a:t>
            </a:r>
            <a:r>
              <a:rPr lang="ru-RU" sz="2400" dirty="0" err="1" smtClean="0">
                <a:latin typeface="Bahnschrift Condensed" pitchFamily="34" charset="0"/>
              </a:rPr>
              <a:t>нейросеть</a:t>
            </a:r>
            <a:r>
              <a:rPr lang="ru-RU" sz="2400" dirty="0" smtClean="0">
                <a:latin typeface="Bahnschrift Condensed" pitchFamily="34" charset="0"/>
              </a:rPr>
              <a:t>).  Если мы используем стиль художника, то в параметрах не задаём фотографию). </a:t>
            </a:r>
          </a:p>
          <a:p>
            <a:pPr marL="457200" indent="-457200">
              <a:buAutoNum type="arabicPeriod"/>
            </a:pPr>
            <a:endParaRPr lang="ru-RU" sz="2000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704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OLINA\Desktop\5ca9c12c69e0a275947229f150dc9d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37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Bahnschrift Condensed" pitchFamily="34" charset="0"/>
              </a:rPr>
              <a:t>Не статика, а движение</a:t>
            </a:r>
            <a:endParaRPr lang="ru-RU" b="1" dirty="0">
              <a:latin typeface="Bahnschrift Condense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76872"/>
            <a:ext cx="4114800" cy="302433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Нет: девочка, танцует (глагол), розовое (нет отнесенности к объекту), воздушное платье (эпитеты не понимает)</a:t>
            </a:r>
          </a:p>
          <a:p>
            <a:pPr marL="0" indent="0" algn="ctr">
              <a:buNone/>
            </a:pPr>
            <a:endParaRPr lang="ru-RU" dirty="0">
              <a:latin typeface="Bahnschrift Condensed" pitchFamily="34" charset="0"/>
            </a:endParaRPr>
          </a:p>
          <a:p>
            <a:pPr marL="0" indent="0" algn="ctr">
              <a:buNone/>
            </a:pPr>
            <a:r>
              <a:rPr lang="ru-RU" dirty="0">
                <a:latin typeface="Bahnschrift Condensed" pitchFamily="34" charset="0"/>
              </a:rPr>
              <a:t>Да: девочка, взмах </a:t>
            </a:r>
            <a:r>
              <a:rPr lang="ru-RU" dirty="0" smtClean="0">
                <a:latin typeface="Bahnschrift Condensed" pitchFamily="34" charset="0"/>
              </a:rPr>
              <a:t>руки (элемент движения), </a:t>
            </a:r>
            <a:r>
              <a:rPr lang="ru-RU" dirty="0">
                <a:latin typeface="Bahnschrift Condensed" pitchFamily="34" charset="0"/>
              </a:rPr>
              <a:t>танец, розовое платье, кружевная ткань</a:t>
            </a:r>
          </a:p>
        </p:txBody>
      </p:sp>
      <p:pic>
        <p:nvPicPr>
          <p:cNvPr id="1026" name="Picture 2" descr="C:\Users\POLINA\Desktop\eab926c8fd8d11ef9e6fc69e8a5adaee_1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91604"/>
            <a:ext cx="3264687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161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OLINA\Desktop\5ca9c12c69e0a275947229f150dc9d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Bahnschrift Condensed" pitchFamily="34" charset="0"/>
              </a:rPr>
              <a:t>2. Модификаторы (характеристики)</a:t>
            </a:r>
            <a:br>
              <a:rPr lang="ru-RU" b="1" dirty="0" smtClean="0">
                <a:latin typeface="Bahnschrift Condensed" pitchFamily="34" charset="0"/>
              </a:rPr>
            </a:br>
            <a:r>
              <a:rPr lang="ru-RU" b="1" dirty="0">
                <a:latin typeface="Bahnschrift Condensed" pitchFamily="34" charset="0"/>
              </a:rPr>
              <a:t>Э</a:t>
            </a:r>
            <a:r>
              <a:rPr lang="ru-RU" b="1" dirty="0" smtClean="0">
                <a:latin typeface="Bahnschrift Condensed" pitchFamily="34" charset="0"/>
              </a:rPr>
              <a:t>ффекты </a:t>
            </a:r>
            <a:endParaRPr lang="ru-RU" b="1" dirty="0">
              <a:latin typeface="Bahnschrift Condense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8913" y="1556792"/>
            <a:ext cx="4261903" cy="511256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Bahnschrift Condensed" pitchFamily="34" charset="0"/>
              </a:rPr>
              <a:t>солнечные лучи</a:t>
            </a:r>
          </a:p>
          <a:p>
            <a:pPr marL="0" indent="0" algn="ctr">
              <a:buNone/>
            </a:pPr>
            <a:r>
              <a:rPr lang="ru-RU" sz="2800" dirty="0" smtClean="0">
                <a:latin typeface="Bahnschrift Condensed" pitchFamily="34" charset="0"/>
              </a:rPr>
              <a:t>неоновые огни</a:t>
            </a:r>
          </a:p>
          <a:p>
            <a:pPr marL="0" indent="0" algn="ctr">
              <a:buNone/>
            </a:pPr>
            <a:r>
              <a:rPr lang="ru-RU" sz="2800" dirty="0" smtClean="0">
                <a:latin typeface="Bahnschrift Condensed" pitchFamily="34" charset="0"/>
              </a:rPr>
              <a:t>огонь</a:t>
            </a:r>
            <a:r>
              <a:rPr lang="ru-RU" sz="2800" dirty="0">
                <a:latin typeface="Bahnschrift Condensed" pitchFamily="34" charset="0"/>
              </a:rPr>
              <a:t>, пожар, </a:t>
            </a:r>
            <a:r>
              <a:rPr lang="ru-RU" sz="2800" dirty="0" smtClean="0">
                <a:latin typeface="Bahnschrift Condensed" pitchFamily="34" charset="0"/>
              </a:rPr>
              <a:t>пламя</a:t>
            </a:r>
          </a:p>
          <a:p>
            <a:pPr marL="0" indent="0" algn="ctr">
              <a:buNone/>
            </a:pPr>
            <a:r>
              <a:rPr lang="ru-RU" sz="2800" dirty="0" smtClean="0">
                <a:latin typeface="Bahnschrift Condensed" pitchFamily="34" charset="0"/>
              </a:rPr>
              <a:t> размытие </a:t>
            </a:r>
          </a:p>
          <a:p>
            <a:pPr marL="0" indent="0" algn="ctr">
              <a:buNone/>
            </a:pPr>
            <a:r>
              <a:rPr lang="ru-RU" sz="2800" dirty="0" smtClean="0">
                <a:latin typeface="Bahnschrift Condensed" pitchFamily="34" charset="0"/>
              </a:rPr>
              <a:t>полупрозрачность</a:t>
            </a:r>
          </a:p>
          <a:p>
            <a:pPr marL="0" indent="0" algn="ctr">
              <a:buNone/>
            </a:pPr>
            <a:endParaRPr lang="ru-RU" sz="2800" dirty="0" smtClean="0">
              <a:latin typeface="Bahnschrift Condensed" pitchFamily="34" charset="0"/>
            </a:endParaRPr>
          </a:p>
          <a:p>
            <a:pPr marL="0" indent="0" algn="ctr">
              <a:buNone/>
            </a:pPr>
            <a:r>
              <a:rPr lang="ru-RU" sz="2600" dirty="0">
                <a:latin typeface="Bahnschrift Condensed" pitchFamily="34" charset="0"/>
              </a:rPr>
              <a:t>атмосферная </a:t>
            </a:r>
            <a:r>
              <a:rPr lang="ru-RU" sz="2600" dirty="0" smtClean="0">
                <a:latin typeface="Bahnschrift Condensed" pitchFamily="34" charset="0"/>
              </a:rPr>
              <a:t>дымка</a:t>
            </a:r>
          </a:p>
          <a:p>
            <a:pPr marL="0" indent="0" algn="ctr">
              <a:buNone/>
            </a:pPr>
            <a:r>
              <a:rPr lang="ru-RU" sz="2600" dirty="0">
                <a:latin typeface="Bahnschrift Condensed" pitchFamily="34" charset="0"/>
              </a:rPr>
              <a:t>глубина </a:t>
            </a:r>
            <a:r>
              <a:rPr lang="ru-RU" sz="2600" dirty="0" smtClean="0">
                <a:latin typeface="Bahnschrift Condensed" pitchFamily="34" charset="0"/>
              </a:rPr>
              <a:t>резкости</a:t>
            </a:r>
          </a:p>
          <a:p>
            <a:pPr marL="0" indent="0" algn="ctr">
              <a:buNone/>
            </a:pPr>
            <a:r>
              <a:rPr lang="ru-RU" sz="2600" dirty="0">
                <a:latin typeface="Bahnschrift Condensed" pitchFamily="34" charset="0"/>
              </a:rPr>
              <a:t>свет свечей, </a:t>
            </a:r>
            <a:r>
              <a:rPr lang="ru-RU" sz="2600" dirty="0" smtClean="0">
                <a:latin typeface="Bahnschrift Condensed" pitchFamily="34" charset="0"/>
              </a:rPr>
              <a:t>биолюминесценция</a:t>
            </a:r>
          </a:p>
          <a:p>
            <a:pPr marL="0" indent="0" algn="ctr">
              <a:buNone/>
            </a:pPr>
            <a:r>
              <a:rPr lang="ru-RU" sz="2600" dirty="0" err="1">
                <a:latin typeface="Bahnschrift Condensed" pitchFamily="34" charset="0"/>
              </a:rPr>
              <a:t>контровый</a:t>
            </a:r>
            <a:r>
              <a:rPr lang="ru-RU" sz="2600" dirty="0">
                <a:latin typeface="Bahnschrift Condensed" pitchFamily="34" charset="0"/>
              </a:rPr>
              <a:t> свет, боковое освещение, лучи золотого </a:t>
            </a:r>
            <a:r>
              <a:rPr lang="ru-RU" sz="2600" dirty="0" smtClean="0">
                <a:latin typeface="Bahnschrift Condensed" pitchFamily="34" charset="0"/>
              </a:rPr>
              <a:t>часа</a:t>
            </a:r>
          </a:p>
          <a:p>
            <a:pPr marL="0" indent="0" algn="ctr">
              <a:buNone/>
            </a:pPr>
            <a:r>
              <a:rPr lang="ru-RU" sz="2600" dirty="0">
                <a:latin typeface="Bahnschrift Condensed" pitchFamily="34" charset="0"/>
              </a:rPr>
              <a:t>х</a:t>
            </a:r>
            <a:r>
              <a:rPr lang="ru-RU" sz="2600" dirty="0" smtClean="0">
                <a:latin typeface="Bahnschrift Condensed" pitchFamily="34" charset="0"/>
              </a:rPr>
              <a:t>аос</a:t>
            </a:r>
          </a:p>
          <a:p>
            <a:pPr marL="0" indent="0" algn="ctr">
              <a:buNone/>
            </a:pPr>
            <a:r>
              <a:rPr lang="ru-RU" sz="2600" dirty="0" smtClean="0">
                <a:latin typeface="Bahnschrift Condensed" pitchFamily="34" charset="0"/>
              </a:rPr>
              <a:t>старый пергамент</a:t>
            </a:r>
          </a:p>
          <a:p>
            <a:pPr marL="0" indent="0" algn="ctr">
              <a:buNone/>
            </a:pPr>
            <a:r>
              <a:rPr lang="ru-RU" sz="2600" dirty="0" smtClean="0">
                <a:latin typeface="Bahnschrift Condensed" pitchFamily="34" charset="0"/>
              </a:rPr>
              <a:t>натуральный свет </a:t>
            </a:r>
          </a:p>
          <a:p>
            <a:pPr marL="0" indent="0" algn="ctr"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192828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OLINA\Desktop\5ca9c12c69e0a275947229f150dc9d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Bahnschrift Condensed" pitchFamily="34" charset="0"/>
              </a:rPr>
              <a:t>2. Модификаторы (характеристики)</a:t>
            </a:r>
            <a:endParaRPr lang="ru-RU" b="1" dirty="0">
              <a:latin typeface="Bahnschrift Condense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113" y="3091272"/>
            <a:ext cx="4114800" cy="16561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800" dirty="0" err="1" smtClean="0">
                <a:latin typeface="Bahnschrift Condensed" pitchFamily="34" charset="0"/>
              </a:rPr>
              <a:t>Промпт</a:t>
            </a:r>
            <a:r>
              <a:rPr lang="ru-RU" sz="2800" dirty="0" smtClean="0">
                <a:latin typeface="Bahnschrift Condensed" pitchFamily="34" charset="0"/>
              </a:rPr>
              <a:t>: девочка</a:t>
            </a:r>
            <a:r>
              <a:rPr lang="ru-RU" sz="2800" dirty="0">
                <a:latin typeface="Bahnschrift Condensed" pitchFamily="34" charset="0"/>
              </a:rPr>
              <a:t>, взмах руки, танец, розовое платье, кружевная </a:t>
            </a:r>
            <a:r>
              <a:rPr lang="ru-RU" sz="2800" dirty="0" smtClean="0">
                <a:latin typeface="Bahnschrift Condensed" pitchFamily="34" charset="0"/>
              </a:rPr>
              <a:t>ткань,</a:t>
            </a:r>
          </a:p>
          <a:p>
            <a:pPr marL="0" indent="0" algn="ctr">
              <a:buNone/>
            </a:pPr>
            <a:r>
              <a:rPr lang="ru-RU" sz="2800" b="1" dirty="0">
                <a:latin typeface="Bahnschrift Condensed" pitchFamily="34" charset="0"/>
              </a:rPr>
              <a:t>л</a:t>
            </a:r>
            <a:r>
              <a:rPr lang="ru-RU" sz="2800" b="1" dirty="0" smtClean="0">
                <a:latin typeface="Bahnschrift Condensed" pitchFamily="34" charset="0"/>
              </a:rPr>
              <a:t>учи золотого часа</a:t>
            </a:r>
            <a:endParaRPr lang="ru-RU" sz="2800" b="1" dirty="0">
              <a:latin typeface="Bahnschrift Condensed" pitchFamily="34" charset="0"/>
            </a:endParaRPr>
          </a:p>
          <a:p>
            <a:pPr marL="0" indent="0" algn="ctr">
              <a:buNone/>
            </a:pPr>
            <a:endParaRPr lang="ru-RU" sz="2000" dirty="0" smtClean="0"/>
          </a:p>
        </p:txBody>
      </p:sp>
      <p:pic>
        <p:nvPicPr>
          <p:cNvPr id="5" name="Picture 2" descr="C:\Users\POLINA\Desktop\3d334c4efe1a11ef8ba19e380d4be75f_1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98" y="2060848"/>
            <a:ext cx="2972084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54344" y="6116003"/>
            <a:ext cx="352839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Лучи золотого часа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56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OLINA\Desktop\5ca9c12c69e0a275947229f150dc9d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37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Модификаторы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2060848"/>
            <a:ext cx="3045024" cy="36724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Bahnschrift Condensed" pitchFamily="34" charset="0"/>
              </a:rPr>
              <a:t>Описание</a:t>
            </a:r>
          </a:p>
          <a:p>
            <a:pPr marL="0" indent="0" algn="ctr">
              <a:buNone/>
            </a:pPr>
            <a:r>
              <a:rPr lang="ru-RU" dirty="0" smtClean="0">
                <a:latin typeface="Bahnschrift Condensed" pitchFamily="34" charset="0"/>
              </a:rPr>
              <a:t>Эффекты</a:t>
            </a:r>
          </a:p>
          <a:p>
            <a:pPr marL="0" indent="0" algn="ctr">
              <a:buNone/>
            </a:pPr>
            <a:r>
              <a:rPr lang="ru-RU" dirty="0" smtClean="0">
                <a:latin typeface="Bahnschrift Condensed" pitchFamily="34" charset="0"/>
              </a:rPr>
              <a:t>Освещение </a:t>
            </a:r>
          </a:p>
          <a:p>
            <a:pPr marL="0" indent="0" algn="ctr">
              <a:buNone/>
            </a:pPr>
            <a:r>
              <a:rPr lang="ru-RU" dirty="0" smtClean="0">
                <a:latin typeface="Bahnschrift Condensed" pitchFamily="34" charset="0"/>
              </a:rPr>
              <a:t>Цвет </a:t>
            </a:r>
            <a:r>
              <a:rPr lang="ru-RU" dirty="0">
                <a:latin typeface="Bahnschrift Condensed" pitchFamily="34" charset="0"/>
              </a:rPr>
              <a:t>и его </a:t>
            </a:r>
            <a:r>
              <a:rPr lang="ru-RU" dirty="0" smtClean="0">
                <a:latin typeface="Bahnschrift Condensed" pitchFamily="34" charset="0"/>
              </a:rPr>
              <a:t>оттенки, тональности</a:t>
            </a:r>
          </a:p>
          <a:p>
            <a:pPr marL="0" indent="0" algn="ctr">
              <a:buNone/>
            </a:pPr>
            <a:r>
              <a:rPr lang="ru-RU" dirty="0" smtClean="0">
                <a:latin typeface="Bahnschrift Condensed" pitchFamily="34" charset="0"/>
              </a:rPr>
              <a:t>Стиль</a:t>
            </a:r>
            <a:endParaRPr lang="ru-RU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54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LINA\Desktop\5ca9c12c69e0a275947229f150dc9d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" y="0"/>
            <a:ext cx="9137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1444" y="908720"/>
            <a:ext cx="7772400" cy="2232248"/>
          </a:xfrm>
        </p:spPr>
        <p:txBody>
          <a:bodyPr>
            <a:noAutofit/>
          </a:bodyPr>
          <a:lstStyle/>
          <a:p>
            <a:pPr algn="r"/>
            <a:r>
              <a:rPr lang="ru-RU" sz="3200" b="1" dirty="0" err="1" smtClean="0">
                <a:latin typeface="Bahnschrift Light Condensed" pitchFamily="34" charset="0"/>
              </a:rPr>
              <a:t>Нейросеть</a:t>
            </a:r>
            <a:r>
              <a:rPr lang="ru-RU" sz="3600" b="1" dirty="0">
                <a:latin typeface="Bahnschrift Light Condensed" pitchFamily="34" charset="0"/>
              </a:rPr>
              <a:t> </a:t>
            </a:r>
            <a:r>
              <a:rPr lang="ru-RU" sz="3600" b="1" dirty="0" smtClean="0">
                <a:latin typeface="Bahnschrift Light Condensed" pitchFamily="34" charset="0"/>
              </a:rPr>
              <a:t> </a:t>
            </a:r>
            <a:br>
              <a:rPr lang="ru-RU" sz="3600" b="1" dirty="0" smtClean="0">
                <a:latin typeface="Bahnschrift Light Condensed" pitchFamily="34" charset="0"/>
              </a:rPr>
            </a:br>
            <a:r>
              <a:rPr lang="ru-RU" sz="2400" i="1" dirty="0" smtClean="0">
                <a:latin typeface="Bahnschrift Light Condensed" pitchFamily="34" charset="0"/>
              </a:rPr>
              <a:t>компьютерная </a:t>
            </a:r>
            <a:r>
              <a:rPr lang="ru-RU" sz="2400" i="1" dirty="0">
                <a:latin typeface="Bahnschrift Light Condensed" pitchFamily="34" charset="0"/>
              </a:rPr>
              <a:t>модель</a:t>
            </a:r>
            <a:r>
              <a:rPr lang="ru-RU" sz="2400" dirty="0">
                <a:latin typeface="Bahnschrift Light Condensed" pitchFamily="34" charset="0"/>
              </a:rPr>
              <a:t>, </a:t>
            </a:r>
            <a:r>
              <a:rPr lang="ru-RU" sz="2400" dirty="0" smtClean="0">
                <a:latin typeface="Bahnschrift Light Condensed" pitchFamily="34" charset="0"/>
              </a:rPr>
              <a:t/>
            </a:r>
            <a:br>
              <a:rPr lang="ru-RU" sz="2400" dirty="0" smtClean="0">
                <a:latin typeface="Bahnschrift Light Condensed" pitchFamily="34" charset="0"/>
              </a:rPr>
            </a:br>
            <a:r>
              <a:rPr lang="ru-RU" sz="2400" dirty="0" smtClean="0">
                <a:latin typeface="Bahnschrift Light Condensed" pitchFamily="34" charset="0"/>
              </a:rPr>
              <a:t>которая </a:t>
            </a:r>
            <a:r>
              <a:rPr lang="ru-RU" sz="2400" dirty="0">
                <a:latin typeface="Bahnschrift Light Condensed" pitchFamily="34" charset="0"/>
              </a:rPr>
              <a:t>имитирует </a:t>
            </a:r>
            <a:r>
              <a:rPr lang="ru-RU" sz="2400" dirty="0" smtClean="0">
                <a:latin typeface="Bahnschrift Light Condensed" pitchFamily="34" charset="0"/>
              </a:rPr>
              <a:t>работу</a:t>
            </a:r>
            <a:br>
              <a:rPr lang="ru-RU" sz="2400" dirty="0" smtClean="0">
                <a:latin typeface="Bahnschrift Light Condensed" pitchFamily="34" charset="0"/>
              </a:rPr>
            </a:br>
            <a:r>
              <a:rPr lang="ru-RU" sz="2400" dirty="0" smtClean="0">
                <a:latin typeface="Bahnschrift Light Condensed" pitchFamily="34" charset="0"/>
              </a:rPr>
              <a:t> </a:t>
            </a:r>
            <a:r>
              <a:rPr lang="ru-RU" sz="2400" dirty="0">
                <a:latin typeface="Bahnschrift Light Condensed" pitchFamily="34" charset="0"/>
              </a:rPr>
              <a:t>нервной системы человека</a:t>
            </a:r>
            <a:endParaRPr lang="ru-RU" sz="5400" dirty="0">
              <a:latin typeface="Bahnschrift Light Condensed" pitchFamily="34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716" y="3284984"/>
            <a:ext cx="8424936" cy="2376264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tx1"/>
                </a:solidFill>
                <a:latin typeface="Bahnschrift Light Condensed" pitchFamily="34" charset="0"/>
              </a:rPr>
              <a:t>Составляющие</a:t>
            </a:r>
          </a:p>
          <a:p>
            <a:pPr algn="r"/>
            <a:r>
              <a:rPr lang="ru-RU" sz="2800" b="1" dirty="0" smtClean="0">
                <a:solidFill>
                  <a:schemeClr val="tx1"/>
                </a:solidFill>
                <a:latin typeface="Bahnschrift Light Condensed" pitchFamily="34" charset="0"/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  <a:latin typeface="Bahnschrift Light Condensed" pitchFamily="34" charset="0"/>
              </a:rPr>
              <a:t>промпта</a:t>
            </a:r>
            <a:r>
              <a:rPr lang="ru-RU" sz="2800" b="1" i="1" dirty="0" smtClean="0">
                <a:solidFill>
                  <a:schemeClr val="tx1"/>
                </a:solidFill>
                <a:latin typeface="Bahnschrift Light Condensed" pitchFamily="34" charset="0"/>
              </a:rPr>
              <a:t> (запроса)</a:t>
            </a:r>
            <a:r>
              <a:rPr lang="ru-RU" sz="2800" b="1" dirty="0" smtClean="0">
                <a:solidFill>
                  <a:schemeClr val="tx1"/>
                </a:solidFill>
                <a:latin typeface="Bahnschrift Light Condensed" pitchFamily="34" charset="0"/>
              </a:rPr>
              <a:t>:</a:t>
            </a:r>
            <a:endParaRPr lang="ru-RU" sz="2800" b="1" dirty="0">
              <a:solidFill>
                <a:schemeClr val="tx1"/>
              </a:solidFill>
              <a:latin typeface="Bahnschrift Light Condensed" pitchFamily="34" charset="0"/>
            </a:endParaRPr>
          </a:p>
          <a:p>
            <a:pPr algn="r"/>
            <a:r>
              <a:rPr lang="ru-RU" sz="2000" dirty="0">
                <a:solidFill>
                  <a:schemeClr val="tx1"/>
                </a:solidFill>
                <a:latin typeface="Bahnschrift Light Condensed" pitchFamily="34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Bahnschrift Light Condensed" pitchFamily="34" charset="0"/>
              </a:rPr>
              <a:t>бъект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Bahnschrift Light Condensed" pitchFamily="34" charset="0"/>
              </a:rPr>
              <a:t>  модификаторы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Bahnschrift Light Condensed" pitchFamily="34" charset="0"/>
              </a:rPr>
              <a:t> параметры</a:t>
            </a:r>
          </a:p>
        </p:txBody>
      </p:sp>
      <p:pic>
        <p:nvPicPr>
          <p:cNvPr id="3" name="Picture 2" descr="C:\Users\POLINA\Desktop\68746186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2776274" cy="4302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99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OLINA\Desktop\5ca9c12c69e0a275947229f150dc9d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37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 Модификаторы (характеристики)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113" y="1340768"/>
            <a:ext cx="4114800" cy="525658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Bahnschrift Condensed" pitchFamily="34" charset="0"/>
              </a:rPr>
              <a:t> Цветопередача </a:t>
            </a:r>
          </a:p>
          <a:p>
            <a:pPr marL="0" indent="0" algn="ctr">
              <a:buNone/>
            </a:pPr>
            <a:endParaRPr lang="ru-RU" sz="2400" dirty="0" smtClean="0">
              <a:latin typeface="Bahnschrift Condensed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Bahnschrift Condensed" pitchFamily="34" charset="0"/>
              </a:rPr>
              <a:t>Warm </a:t>
            </a:r>
            <a:r>
              <a:rPr lang="en-US" sz="2400" dirty="0" err="1">
                <a:latin typeface="Bahnschrift Condensed" pitchFamily="34" charset="0"/>
              </a:rPr>
              <a:t>colours</a:t>
            </a:r>
            <a:r>
              <a:rPr lang="en-US" sz="2400" dirty="0">
                <a:latin typeface="Bahnschrift Condensed" pitchFamily="34" charset="0"/>
              </a:rPr>
              <a:t> </a:t>
            </a:r>
            <a:r>
              <a:rPr lang="en-US" sz="2400" dirty="0" smtClean="0">
                <a:latin typeface="Bahnschrift Condensed" pitchFamily="34" charset="0"/>
              </a:rPr>
              <a:t>(</a:t>
            </a:r>
            <a:r>
              <a:rPr lang="ru-RU" sz="2400" dirty="0" smtClean="0">
                <a:latin typeface="Bahnschrift Condensed" pitchFamily="34" charset="0"/>
              </a:rPr>
              <a:t>теплые </a:t>
            </a:r>
            <a:r>
              <a:rPr lang="ru-RU" sz="2400" dirty="0">
                <a:latin typeface="Bahnschrift Condensed" pitchFamily="34" charset="0"/>
              </a:rPr>
              <a:t>цвета</a:t>
            </a:r>
            <a:r>
              <a:rPr lang="ru-RU" sz="2400" dirty="0" smtClean="0">
                <a:latin typeface="Bahnschrift Condensed" pitchFamily="34" charset="0"/>
              </a:rPr>
              <a:t>)</a:t>
            </a:r>
          </a:p>
          <a:p>
            <a:pPr marL="0" indent="0" algn="ctr">
              <a:buNone/>
            </a:pPr>
            <a:r>
              <a:rPr lang="en-US" sz="2400" dirty="0">
                <a:latin typeface="Bahnschrift Condensed" pitchFamily="34" charset="0"/>
              </a:rPr>
              <a:t>Cold </a:t>
            </a:r>
            <a:r>
              <a:rPr lang="en-US" sz="2400" dirty="0" err="1">
                <a:latin typeface="Bahnschrift Condensed" pitchFamily="34" charset="0"/>
              </a:rPr>
              <a:t>colours</a:t>
            </a:r>
            <a:r>
              <a:rPr lang="en-US" sz="2400" dirty="0">
                <a:latin typeface="Bahnschrift Condensed" pitchFamily="34" charset="0"/>
              </a:rPr>
              <a:t> </a:t>
            </a:r>
            <a:r>
              <a:rPr lang="en-US" sz="2400" dirty="0" smtClean="0">
                <a:latin typeface="Bahnschrift Condensed" pitchFamily="34" charset="0"/>
              </a:rPr>
              <a:t>(</a:t>
            </a:r>
            <a:r>
              <a:rPr lang="ru-RU" sz="2400" dirty="0" smtClean="0">
                <a:latin typeface="Bahnschrift Condensed" pitchFamily="34" charset="0"/>
              </a:rPr>
              <a:t>холодные </a:t>
            </a:r>
            <a:r>
              <a:rPr lang="ru-RU" sz="2400" dirty="0">
                <a:latin typeface="Bahnschrift Condensed" pitchFamily="34" charset="0"/>
              </a:rPr>
              <a:t>цвета</a:t>
            </a:r>
            <a:r>
              <a:rPr lang="ru-RU" sz="2400" dirty="0" smtClean="0">
                <a:latin typeface="Bahnschrift Condensed" pitchFamily="34" charset="0"/>
              </a:rPr>
              <a:t>)</a:t>
            </a:r>
          </a:p>
          <a:p>
            <a:pPr marL="0" indent="0" algn="ctr">
              <a:buNone/>
            </a:pPr>
            <a:r>
              <a:rPr lang="ru-RU" sz="2400" dirty="0" err="1">
                <a:latin typeface="Bahnschrift Condensed" pitchFamily="34" charset="0"/>
              </a:rPr>
              <a:t>Natural</a:t>
            </a:r>
            <a:r>
              <a:rPr lang="ru-RU" sz="2400" dirty="0">
                <a:latin typeface="Bahnschrift Condensed" pitchFamily="34" charset="0"/>
              </a:rPr>
              <a:t> </a:t>
            </a:r>
            <a:r>
              <a:rPr lang="ru-RU" sz="2400" dirty="0" err="1">
                <a:latin typeface="Bahnschrift Condensed" pitchFamily="34" charset="0"/>
              </a:rPr>
              <a:t>colours</a:t>
            </a:r>
            <a:r>
              <a:rPr lang="ru-RU" sz="2400" dirty="0">
                <a:latin typeface="Bahnschrift Condensed" pitchFamily="34" charset="0"/>
              </a:rPr>
              <a:t>- цветопередача, которая позволяет сохранить естественные цвета </a:t>
            </a:r>
            <a:r>
              <a:rPr lang="ru-RU" sz="2400" dirty="0" smtClean="0">
                <a:latin typeface="Bahnschrift Condensed" pitchFamily="34" charset="0"/>
              </a:rPr>
              <a:t>объектов</a:t>
            </a:r>
          </a:p>
          <a:p>
            <a:pPr marL="0" indent="0" algn="ctr">
              <a:buNone/>
            </a:pPr>
            <a:r>
              <a:rPr lang="en-US" sz="2400" dirty="0" err="1">
                <a:latin typeface="Bahnschrift Condensed" pitchFamily="34" charset="0"/>
              </a:rPr>
              <a:t>Colour</a:t>
            </a:r>
            <a:r>
              <a:rPr lang="en-US" sz="2400" dirty="0">
                <a:latin typeface="Bahnschrift Condensed" pitchFamily="34" charset="0"/>
              </a:rPr>
              <a:t> contrast </a:t>
            </a:r>
            <a:r>
              <a:rPr lang="en-US" sz="2400" dirty="0" smtClean="0">
                <a:latin typeface="Bahnschrift Condensed" pitchFamily="34" charset="0"/>
              </a:rPr>
              <a:t>(</a:t>
            </a:r>
            <a:r>
              <a:rPr lang="ru-RU" sz="2400" dirty="0" smtClean="0">
                <a:latin typeface="Bahnschrift Condensed" pitchFamily="34" charset="0"/>
              </a:rPr>
              <a:t>цветовой </a:t>
            </a:r>
            <a:r>
              <a:rPr lang="ru-RU" sz="2400" dirty="0">
                <a:latin typeface="Bahnschrift Condensed" pitchFamily="34" charset="0"/>
              </a:rPr>
              <a:t>контраст</a:t>
            </a:r>
            <a:r>
              <a:rPr lang="ru-RU" sz="2400" dirty="0" smtClean="0">
                <a:latin typeface="Bahnschrift Condensed" pitchFamily="34" charset="0"/>
              </a:rPr>
              <a:t>)</a:t>
            </a:r>
          </a:p>
          <a:p>
            <a:pPr marL="0" indent="0" algn="ctr">
              <a:buNone/>
            </a:pPr>
            <a:r>
              <a:rPr lang="ru-RU" sz="2400" dirty="0" err="1">
                <a:latin typeface="Bahnschrift Condensed" pitchFamily="34" charset="0"/>
              </a:rPr>
              <a:t>Monochromatic</a:t>
            </a:r>
            <a:r>
              <a:rPr lang="ru-RU" sz="2400" dirty="0">
                <a:latin typeface="Bahnschrift Condensed" pitchFamily="34" charset="0"/>
              </a:rPr>
              <a:t> </a:t>
            </a:r>
            <a:r>
              <a:rPr lang="ru-RU" sz="2400" dirty="0" err="1">
                <a:latin typeface="Bahnschrift Condensed" pitchFamily="34" charset="0"/>
              </a:rPr>
              <a:t>palette</a:t>
            </a:r>
            <a:r>
              <a:rPr lang="ru-RU" sz="2400" dirty="0">
                <a:latin typeface="Bahnschrift Condensed" pitchFamily="34" charset="0"/>
              </a:rPr>
              <a:t> </a:t>
            </a:r>
            <a:r>
              <a:rPr lang="ru-RU" sz="2400" dirty="0" smtClean="0">
                <a:latin typeface="Bahnschrift Condensed" pitchFamily="34" charset="0"/>
              </a:rPr>
              <a:t>(монохромная </a:t>
            </a:r>
            <a:r>
              <a:rPr lang="ru-RU" sz="2400" dirty="0">
                <a:latin typeface="Bahnschrift Condensed" pitchFamily="34" charset="0"/>
              </a:rPr>
              <a:t>палитра) - это набор оттенков одного цвета, используемых в изображении или дизайне.</a:t>
            </a:r>
            <a:endParaRPr lang="ru-RU" sz="2400" dirty="0" smtClean="0">
              <a:latin typeface="Bahnschrift Condensed" pitchFamily="34" charset="0"/>
            </a:endParaRPr>
          </a:p>
        </p:txBody>
      </p:sp>
      <p:pic>
        <p:nvPicPr>
          <p:cNvPr id="3074" name="Picture 2" descr="C:\Users\POLINA\Desktop\ee49085ffe1c11efbf1cf2de31650259_1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04864"/>
            <a:ext cx="2916135" cy="3710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399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OLINA\Desktop\5ca9c12c69e0a275947229f150dc9d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37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 Модификаторы (характеристики)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759997"/>
            <a:ext cx="4114800" cy="201622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 </a:t>
            </a:r>
            <a:r>
              <a:rPr lang="ru-RU" sz="2400" dirty="0" err="1" smtClean="0">
                <a:latin typeface="Bahnschrift Condensed" pitchFamily="34" charset="0"/>
              </a:rPr>
              <a:t>Промпт</a:t>
            </a:r>
            <a:r>
              <a:rPr lang="ru-RU" sz="2400" dirty="0">
                <a:latin typeface="Bahnschrift Condensed" pitchFamily="34" charset="0"/>
              </a:rPr>
              <a:t>:</a:t>
            </a:r>
            <a:r>
              <a:rPr lang="ru-RU" sz="2000" dirty="0">
                <a:latin typeface="Bahnschrift Condensed" pitchFamily="34" charset="0"/>
              </a:rPr>
              <a:t> </a:t>
            </a:r>
            <a:r>
              <a:rPr lang="ru-RU" sz="2400" dirty="0">
                <a:latin typeface="Bahnschrift Condensed" pitchFamily="34" charset="0"/>
              </a:rPr>
              <a:t>девочка, взмах руки, танец, розовое платье, кружевная ткань,</a:t>
            </a:r>
          </a:p>
          <a:p>
            <a:pPr marL="0" indent="0" algn="ctr">
              <a:buNone/>
            </a:pPr>
            <a:r>
              <a:rPr lang="ru-RU" sz="2400" dirty="0">
                <a:latin typeface="Bahnschrift Condensed" pitchFamily="34" charset="0"/>
              </a:rPr>
              <a:t>лучи золотого </a:t>
            </a:r>
            <a:r>
              <a:rPr lang="ru-RU" sz="2400" dirty="0" smtClean="0">
                <a:latin typeface="Bahnschrift Condensed" pitchFamily="34" charset="0"/>
              </a:rPr>
              <a:t>часа,</a:t>
            </a:r>
          </a:p>
          <a:p>
            <a:pPr marL="0" indent="0" algn="ctr">
              <a:buNone/>
            </a:pPr>
            <a:r>
              <a:rPr lang="ru-RU" sz="2800" b="1" dirty="0">
                <a:latin typeface="Bahnschrift Condensed" pitchFamily="34" charset="0"/>
              </a:rPr>
              <a:t>х</a:t>
            </a:r>
            <a:r>
              <a:rPr lang="ru-RU" sz="2800" b="1" dirty="0" smtClean="0">
                <a:latin typeface="Bahnschrift Condensed" pitchFamily="34" charset="0"/>
              </a:rPr>
              <a:t>олодные цвета</a:t>
            </a:r>
            <a:endParaRPr lang="ru-RU" sz="2800" b="1" dirty="0">
              <a:latin typeface="Bahnschrift Condensed" pitchFamily="34" charset="0"/>
            </a:endParaRPr>
          </a:p>
          <a:p>
            <a:pPr marL="0" indent="0" algn="ctr">
              <a:buNone/>
            </a:pPr>
            <a:endParaRPr lang="ru-RU" sz="2000" dirty="0" smtClean="0"/>
          </a:p>
        </p:txBody>
      </p:sp>
      <p:pic>
        <p:nvPicPr>
          <p:cNvPr id="3074" name="Picture 2" descr="C:\Users\POLINA\Desktop\ee49085ffe1c11efbf1cf2de31650259_1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982" y="2060848"/>
            <a:ext cx="2598113" cy="3414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27911" y="5851270"/>
            <a:ext cx="352839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Холодные цвета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02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OLINA\Desktop\5ca9c12c69e0a275947229f150dc9d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 Модификаторы (характеристики)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113" y="1916832"/>
            <a:ext cx="3253791" cy="40324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 smtClean="0"/>
              <a:t> </a:t>
            </a:r>
            <a:r>
              <a:rPr lang="ru-RU" sz="2800" b="1" dirty="0"/>
              <a:t>Э</a:t>
            </a:r>
            <a:r>
              <a:rPr lang="ru-RU" sz="2800" b="1" dirty="0" smtClean="0"/>
              <a:t>ксперименты с освещением</a:t>
            </a:r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en-US" sz="2000" dirty="0"/>
              <a:t>Studio lighting- </a:t>
            </a:r>
            <a:r>
              <a:rPr lang="ru-RU" sz="2000" dirty="0"/>
              <a:t>студийное </a:t>
            </a:r>
            <a:r>
              <a:rPr lang="ru-RU" sz="2000" dirty="0" smtClean="0"/>
              <a:t>освещение</a:t>
            </a:r>
          </a:p>
          <a:p>
            <a:pPr marL="0" indent="0" algn="ctr">
              <a:buNone/>
            </a:pPr>
            <a:r>
              <a:rPr lang="en-US" sz="2000" dirty="0"/>
              <a:t>Soft lighting- </a:t>
            </a:r>
            <a:r>
              <a:rPr lang="ru-RU" sz="2000" dirty="0"/>
              <a:t>мягкое </a:t>
            </a:r>
            <a:r>
              <a:rPr lang="ru-RU" sz="2000" dirty="0" smtClean="0"/>
              <a:t>освещение</a:t>
            </a:r>
          </a:p>
          <a:p>
            <a:pPr marL="0" indent="0" algn="ctr">
              <a:buNone/>
            </a:pPr>
            <a:r>
              <a:rPr lang="en-US" sz="2000" dirty="0"/>
              <a:t>Diffused lighting- </a:t>
            </a:r>
            <a:r>
              <a:rPr lang="ru-RU" sz="2000" dirty="0"/>
              <a:t>рассеянное </a:t>
            </a:r>
            <a:r>
              <a:rPr lang="ru-RU" sz="2000" dirty="0" smtClean="0"/>
              <a:t>освещение</a:t>
            </a:r>
          </a:p>
          <a:p>
            <a:pPr marL="0" indent="0" algn="ctr">
              <a:buNone/>
            </a:pPr>
            <a:r>
              <a:rPr lang="en-US" sz="2000" dirty="0"/>
              <a:t>Directional lighting- </a:t>
            </a:r>
            <a:r>
              <a:rPr lang="ru-RU" sz="2000" dirty="0"/>
              <a:t>направленное </a:t>
            </a:r>
            <a:r>
              <a:rPr lang="ru-RU" sz="2000" dirty="0" smtClean="0"/>
              <a:t>освещение</a:t>
            </a:r>
          </a:p>
          <a:p>
            <a:pPr marL="0" indent="0" algn="ctr">
              <a:buNone/>
            </a:pPr>
            <a:r>
              <a:rPr lang="en-US" sz="2000" dirty="0"/>
              <a:t>Dramatic lighting- </a:t>
            </a:r>
            <a:r>
              <a:rPr lang="ru-RU" sz="2000" dirty="0"/>
              <a:t>драматическое </a:t>
            </a:r>
            <a:r>
              <a:rPr lang="ru-RU" sz="2000" dirty="0" smtClean="0"/>
              <a:t>освещение</a:t>
            </a:r>
          </a:p>
          <a:p>
            <a:pPr marL="0" indent="0" algn="ctr">
              <a:buNone/>
            </a:pPr>
            <a:endParaRPr lang="ru-RU" sz="2000" dirty="0" smtClean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68913" y="1955720"/>
            <a:ext cx="4114800" cy="4536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b="1" dirty="0" smtClean="0"/>
              <a:t> Эксперименты с оттенками и тонами</a:t>
            </a:r>
          </a:p>
          <a:p>
            <a:pPr marL="0" indent="0" algn="ctr">
              <a:buNone/>
            </a:pPr>
            <a:r>
              <a:rPr lang="en-US" sz="2800" b="1" dirty="0"/>
              <a:t>color palette</a:t>
            </a:r>
            <a:endParaRPr lang="ru-RU" sz="2800" b="1" dirty="0" smtClean="0"/>
          </a:p>
          <a:p>
            <a:pPr marL="0" indent="0" algn="ctr">
              <a:buNone/>
            </a:pPr>
            <a:r>
              <a:rPr lang="ru-RU" sz="2000" dirty="0"/>
              <a:t>Рубиновый, тыквенный, </a:t>
            </a:r>
            <a:r>
              <a:rPr lang="ru-RU" sz="2000" dirty="0" smtClean="0"/>
              <a:t>масляный</a:t>
            </a:r>
          </a:p>
          <a:p>
            <a:pPr marL="0" indent="0" algn="ctr">
              <a:buNone/>
            </a:pPr>
            <a:r>
              <a:rPr lang="ru-RU" sz="2000" dirty="0"/>
              <a:t>Оливково-зеленый, горчичный, </a:t>
            </a:r>
            <a:r>
              <a:rPr lang="ru-RU" sz="2000" dirty="0" smtClean="0"/>
              <a:t>ржавый</a:t>
            </a:r>
          </a:p>
          <a:p>
            <a:pPr marL="0" indent="0" algn="ctr">
              <a:buNone/>
            </a:pPr>
            <a:r>
              <a:rPr lang="ru-RU" sz="2000" dirty="0"/>
              <a:t>Персиковый, </a:t>
            </a:r>
            <a:r>
              <a:rPr lang="ru-RU" sz="2000" dirty="0" smtClean="0"/>
              <a:t>терракотовый</a:t>
            </a:r>
          </a:p>
          <a:p>
            <a:pPr marL="0" indent="0" algn="ctr">
              <a:buNone/>
            </a:pPr>
            <a:r>
              <a:rPr lang="ru-RU" sz="2000" dirty="0"/>
              <a:t>Титановый, </a:t>
            </a:r>
            <a:r>
              <a:rPr lang="ru-RU" sz="2000" dirty="0" err="1" smtClean="0"/>
              <a:t>Бафф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000" dirty="0"/>
              <a:t>Кардинал (ярко-красный), багровый, </a:t>
            </a:r>
            <a:r>
              <a:rPr lang="ru-RU" sz="2000" dirty="0" smtClean="0"/>
              <a:t>пепельный</a:t>
            </a:r>
          </a:p>
          <a:p>
            <a:pPr marL="0" indent="0" algn="ctr">
              <a:buNone/>
            </a:pPr>
            <a:r>
              <a:rPr lang="ru-RU" sz="2000" dirty="0"/>
              <a:t>Жженый оранжевый, </a:t>
            </a:r>
            <a:r>
              <a:rPr lang="ru-RU" sz="2000" dirty="0" smtClean="0"/>
              <a:t>желтый</a:t>
            </a:r>
          </a:p>
          <a:p>
            <a:pPr marL="0" indent="0" algn="ctr"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652731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OLINA\Desktop\5ca9c12c69e0a275947229f150dc9d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37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 Модификаторы (характеристики)</a:t>
            </a:r>
            <a:endParaRPr lang="ru-RU" b="1" dirty="0"/>
          </a:p>
        </p:txBody>
      </p:sp>
      <p:pic>
        <p:nvPicPr>
          <p:cNvPr id="5122" name="Picture 2" descr="C:\Users\POLINA\Desktop\3e5cf875fe1f11ef8dc20a6318d2822c_1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21" y="1484784"/>
            <a:ext cx="3424388" cy="4402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8629" y="6052646"/>
            <a:ext cx="352839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Рассеянное освещение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4" name="Picture 4" descr="C:\Users\POLINA\Desktop\d589a1e6fe1f11efbedb368c6fdc52c2_1.jf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65" y="1969218"/>
            <a:ext cx="3015702" cy="3639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54320" y="5998918"/>
            <a:ext cx="352839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Оливково-зелёный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33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OLINA\Desktop\5ca9c12c69e0a275947229f150dc9d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37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 Модификаторы (характеристики)</a:t>
            </a:r>
            <a:endParaRPr lang="ru-RU" b="1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403648" y="2227938"/>
            <a:ext cx="6912768" cy="24568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 </a:t>
            </a:r>
            <a:r>
              <a:rPr lang="ru-RU" b="1" dirty="0" smtClean="0">
                <a:latin typeface="Bahnschrift Condensed" pitchFamily="34" charset="0"/>
              </a:rPr>
              <a:t>Цветопередача,  освещение, оттенки и тона</a:t>
            </a:r>
          </a:p>
          <a:p>
            <a:pPr marL="0" indent="0" algn="ctr">
              <a:buNone/>
            </a:pPr>
            <a:endParaRPr lang="ru-RU" sz="2000" dirty="0">
              <a:latin typeface="Bahnschrift Condensed" pitchFamily="34" charset="0"/>
            </a:endParaRPr>
          </a:p>
          <a:p>
            <a:pPr marL="0" indent="0" algn="ctr">
              <a:buNone/>
            </a:pPr>
            <a:r>
              <a:rPr lang="ru-RU" sz="3000" dirty="0" err="1" smtClean="0">
                <a:latin typeface="Bahnschrift Condensed" pitchFamily="34" charset="0"/>
              </a:rPr>
              <a:t>Промпт</a:t>
            </a:r>
            <a:r>
              <a:rPr lang="ru-RU" sz="3000" dirty="0" smtClean="0">
                <a:latin typeface="Bahnschrift Condensed" pitchFamily="34" charset="0"/>
              </a:rPr>
              <a:t>:</a:t>
            </a:r>
            <a:r>
              <a:rPr lang="ru-RU" sz="2600" dirty="0" smtClean="0">
                <a:latin typeface="Bahnschrift Condensed" pitchFamily="34" charset="0"/>
              </a:rPr>
              <a:t> </a:t>
            </a:r>
            <a:r>
              <a:rPr lang="ru-RU" sz="3000" dirty="0">
                <a:latin typeface="Bahnschrift Condensed" pitchFamily="34" charset="0"/>
              </a:rPr>
              <a:t>девочка, взмах руки, танец, розовое платье, кружевная ткань,</a:t>
            </a:r>
          </a:p>
          <a:p>
            <a:pPr marL="0" indent="0" algn="ctr">
              <a:buNone/>
            </a:pPr>
            <a:r>
              <a:rPr lang="ru-RU" sz="3000" dirty="0">
                <a:latin typeface="Bahnschrift Condensed" pitchFamily="34" charset="0"/>
              </a:rPr>
              <a:t>лучи золотого </a:t>
            </a:r>
            <a:r>
              <a:rPr lang="ru-RU" sz="3000" dirty="0" smtClean="0">
                <a:latin typeface="Bahnschrift Condensed" pitchFamily="34" charset="0"/>
              </a:rPr>
              <a:t>часа, </a:t>
            </a:r>
            <a:r>
              <a:rPr lang="ru-RU" sz="3100" b="1" dirty="0" smtClean="0">
                <a:latin typeface="Bahnschrift Condensed" pitchFamily="34" charset="0"/>
              </a:rPr>
              <a:t>холодные цвета, рассеянное освещение, </a:t>
            </a:r>
            <a:r>
              <a:rPr lang="en-US" sz="3100" b="1" u="sng" dirty="0">
                <a:latin typeface="Bahnschrift Condensed" pitchFamily="34" charset="0"/>
              </a:rPr>
              <a:t>color </a:t>
            </a:r>
            <a:r>
              <a:rPr lang="en-US" sz="3100" b="1" u="sng" dirty="0" smtClean="0">
                <a:latin typeface="Bahnschrift Condensed" pitchFamily="34" charset="0"/>
              </a:rPr>
              <a:t>palette</a:t>
            </a:r>
            <a:r>
              <a:rPr lang="ru-RU" sz="3100" b="1" u="sng" dirty="0">
                <a:latin typeface="Bahnschrift Condensed" pitchFamily="34" charset="0"/>
              </a:rPr>
              <a:t> </a:t>
            </a:r>
            <a:r>
              <a:rPr lang="ru-RU" sz="3100" b="1" u="sng" dirty="0" smtClean="0">
                <a:latin typeface="Bahnschrift Condensed" pitchFamily="34" charset="0"/>
              </a:rPr>
              <a:t>оливково-зелёный </a:t>
            </a:r>
          </a:p>
          <a:p>
            <a:pPr marL="0" indent="0" algn="ctr"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087890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OLINA\Desktop\5ca9c12c69e0a275947229f150dc9d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37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 Модификаторы (характеристики)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Bahnschrift Condensed" pitchFamily="34" charset="0"/>
              </a:rPr>
              <a:t>Стиль </a:t>
            </a:r>
          </a:p>
          <a:p>
            <a:pPr marL="0" indent="0">
              <a:buNone/>
            </a:pPr>
            <a:r>
              <a:rPr lang="en-US" dirty="0" err="1" smtClean="0">
                <a:latin typeface="Bahnschrift Condensed" pitchFamily="34" charset="0"/>
              </a:rPr>
              <a:t>pixar</a:t>
            </a:r>
            <a:r>
              <a:rPr lang="en-US" dirty="0" smtClean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style, </a:t>
            </a:r>
            <a:r>
              <a:rPr lang="en-US" dirty="0" err="1">
                <a:latin typeface="Bahnschrift Condensed" pitchFamily="34" charset="0"/>
              </a:rPr>
              <a:t>disney</a:t>
            </a:r>
            <a:r>
              <a:rPr lang="en-US" dirty="0">
                <a:latin typeface="Bahnschrift Condensed" pitchFamily="34" charset="0"/>
              </a:rPr>
              <a:t> style (c</a:t>
            </a:r>
            <a:r>
              <a:rPr lang="ru-RU" dirty="0">
                <a:latin typeface="Bahnschrift Condensed" pitchFamily="34" charset="0"/>
              </a:rPr>
              <a:t>тиль </a:t>
            </a:r>
            <a:r>
              <a:rPr lang="en-US" dirty="0">
                <a:latin typeface="Bahnschrift Condensed" pitchFamily="34" charset="0"/>
              </a:rPr>
              <a:t>Pixar</a:t>
            </a:r>
            <a:r>
              <a:rPr lang="en-US" dirty="0" smtClean="0">
                <a:latin typeface="Bahnschrift Condensed" pitchFamily="34" charset="0"/>
              </a:rPr>
              <a:t>,</a:t>
            </a:r>
            <a:endParaRPr lang="ru-RU" dirty="0" smtClean="0">
              <a:latin typeface="Bahnschrift Condensed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Bahnschrift Condensed" pitchFamily="34" charset="0"/>
              </a:rPr>
              <a:t> </a:t>
            </a:r>
            <a:r>
              <a:rPr lang="ru-RU" dirty="0">
                <a:latin typeface="Bahnschrift Condensed" pitchFamily="34" charset="0"/>
              </a:rPr>
              <a:t>стиль </a:t>
            </a:r>
            <a:r>
              <a:rPr lang="en-US" dirty="0">
                <a:latin typeface="Bahnschrift Condensed" pitchFamily="34" charset="0"/>
              </a:rPr>
              <a:t>Disney) — </a:t>
            </a:r>
            <a:r>
              <a:rPr lang="ru-RU" dirty="0">
                <a:latin typeface="Bahnschrift Condensed" pitchFamily="34" charset="0"/>
              </a:rPr>
              <a:t>стиль </a:t>
            </a:r>
            <a:r>
              <a:rPr lang="ru-RU" dirty="0" smtClean="0">
                <a:latin typeface="Bahnschrift Condensed" pitchFamily="34" charset="0"/>
              </a:rPr>
              <a:t>мультипликации</a:t>
            </a:r>
          </a:p>
          <a:p>
            <a:pPr marL="0" indent="0">
              <a:buNone/>
            </a:pPr>
            <a:r>
              <a:rPr lang="en-US" dirty="0">
                <a:latin typeface="Bahnschrift Condensed" pitchFamily="34" charset="0"/>
              </a:rPr>
              <a:t>painting — </a:t>
            </a:r>
            <a:r>
              <a:rPr lang="ru-RU" dirty="0" smtClean="0">
                <a:latin typeface="Bahnschrift Condensed" pitchFamily="34" charset="0"/>
              </a:rPr>
              <a:t>живопись</a:t>
            </a:r>
          </a:p>
          <a:p>
            <a:pPr marL="0" indent="0">
              <a:buNone/>
            </a:pPr>
            <a:r>
              <a:rPr lang="en-US" dirty="0">
                <a:latin typeface="Bahnschrift Condensed" pitchFamily="34" charset="0"/>
              </a:rPr>
              <a:t>oil painting — </a:t>
            </a:r>
            <a:r>
              <a:rPr lang="ru-RU" dirty="0">
                <a:latin typeface="Bahnschrift Condensed" pitchFamily="34" charset="0"/>
              </a:rPr>
              <a:t>картина </a:t>
            </a:r>
            <a:r>
              <a:rPr lang="ru-RU" dirty="0" smtClean="0">
                <a:latin typeface="Bahnschrift Condensed" pitchFamily="34" charset="0"/>
              </a:rPr>
              <a:t>маслом</a:t>
            </a:r>
          </a:p>
          <a:p>
            <a:pPr marL="0" indent="0">
              <a:buNone/>
            </a:pPr>
            <a:r>
              <a:rPr lang="en-US" dirty="0">
                <a:latin typeface="Bahnschrift Condensed" pitchFamily="34" charset="0"/>
              </a:rPr>
              <a:t>digital painting — </a:t>
            </a:r>
            <a:r>
              <a:rPr lang="ru-RU" dirty="0">
                <a:latin typeface="Bahnschrift Condensed" pitchFamily="34" charset="0"/>
              </a:rPr>
              <a:t>цифровая </a:t>
            </a:r>
            <a:r>
              <a:rPr lang="ru-RU" dirty="0" smtClean="0">
                <a:latin typeface="Bahnschrift Condensed" pitchFamily="34" charset="0"/>
              </a:rPr>
              <a:t>живопись</a:t>
            </a:r>
          </a:p>
          <a:p>
            <a:pPr marL="0" indent="0">
              <a:buNone/>
            </a:pPr>
            <a:r>
              <a:rPr lang="en-US" dirty="0">
                <a:latin typeface="Bahnschrift Condensed" pitchFamily="34" charset="0"/>
              </a:rPr>
              <a:t>acrylic painting — </a:t>
            </a:r>
            <a:r>
              <a:rPr lang="ru-RU" dirty="0">
                <a:latin typeface="Bahnschrift Condensed" pitchFamily="34" charset="0"/>
              </a:rPr>
              <a:t>акриловая </a:t>
            </a:r>
            <a:r>
              <a:rPr lang="ru-RU" dirty="0" smtClean="0">
                <a:latin typeface="Bahnschrift Condensed" pitchFamily="34" charset="0"/>
              </a:rPr>
              <a:t>живопись</a:t>
            </a:r>
          </a:p>
          <a:p>
            <a:pPr marL="0" indent="0">
              <a:buNone/>
            </a:pPr>
            <a:r>
              <a:rPr lang="en-US" dirty="0">
                <a:latin typeface="Bahnschrift Condensed" pitchFamily="34" charset="0"/>
              </a:rPr>
              <a:t>pencil sketch — </a:t>
            </a:r>
            <a:r>
              <a:rPr lang="ru-RU" dirty="0">
                <a:latin typeface="Bahnschrift Condensed" pitchFamily="34" charset="0"/>
              </a:rPr>
              <a:t>карандашный </a:t>
            </a:r>
            <a:r>
              <a:rPr lang="ru-RU" dirty="0" smtClean="0">
                <a:latin typeface="Bahnschrift Condensed" pitchFamily="34" charset="0"/>
              </a:rPr>
              <a:t>набросок</a:t>
            </a:r>
          </a:p>
          <a:p>
            <a:pPr marL="0" indent="0">
              <a:buNone/>
            </a:pPr>
            <a:r>
              <a:rPr lang="en-US" dirty="0" smtClean="0">
                <a:latin typeface="Bahnschrift Condensed" pitchFamily="34" charset="0"/>
              </a:rPr>
              <a:t>realistic – </a:t>
            </a:r>
            <a:r>
              <a:rPr lang="ru-RU" dirty="0" smtClean="0">
                <a:latin typeface="Bahnschrift Condensed" pitchFamily="34" charset="0"/>
              </a:rPr>
              <a:t>реалистичный</a:t>
            </a:r>
          </a:p>
          <a:p>
            <a:pPr marL="0" indent="0">
              <a:buNone/>
            </a:pPr>
            <a:r>
              <a:rPr lang="en-US" dirty="0" smtClean="0">
                <a:latin typeface="Bahnschrift Condensed" pitchFamily="34" charset="0"/>
              </a:rPr>
              <a:t>concept </a:t>
            </a:r>
            <a:r>
              <a:rPr lang="en-US" dirty="0">
                <a:latin typeface="Bahnschrift Condensed" pitchFamily="34" charset="0"/>
              </a:rPr>
              <a:t>art - </a:t>
            </a:r>
            <a:r>
              <a:rPr lang="ru-RU" dirty="0">
                <a:latin typeface="Bahnschrift Condensed" pitchFamily="34" charset="0"/>
              </a:rPr>
              <a:t>концептуальное </a:t>
            </a:r>
            <a:r>
              <a:rPr lang="ru-RU" dirty="0" smtClean="0">
                <a:latin typeface="Bahnschrift Condensed" pitchFamily="34" charset="0"/>
              </a:rPr>
              <a:t>искусство</a:t>
            </a:r>
          </a:p>
          <a:p>
            <a:pPr marL="0" indent="0">
              <a:buNone/>
            </a:pPr>
            <a:r>
              <a:rPr lang="en-US" dirty="0">
                <a:latin typeface="Bahnschrift Condensed" pitchFamily="34" charset="0"/>
              </a:rPr>
              <a:t>cinematic — </a:t>
            </a:r>
            <a:r>
              <a:rPr lang="ru-RU" dirty="0" smtClean="0">
                <a:latin typeface="Bahnschrift Condensed" pitchFamily="34" charset="0"/>
              </a:rPr>
              <a:t>кинематографичный</a:t>
            </a:r>
          </a:p>
          <a:p>
            <a:pPr marL="0" indent="0">
              <a:buNone/>
            </a:pPr>
            <a:r>
              <a:rPr lang="en-US" dirty="0">
                <a:latin typeface="Bahnschrift Condensed" pitchFamily="34" charset="0"/>
              </a:rPr>
              <a:t>photography </a:t>
            </a:r>
            <a:r>
              <a:rPr lang="ru-RU" dirty="0" smtClean="0">
                <a:latin typeface="Bahnschrift Condensed" pitchFamily="34" charset="0"/>
              </a:rPr>
              <a:t>– фотографичный</a:t>
            </a:r>
          </a:p>
          <a:p>
            <a:pPr marL="0" indent="0">
              <a:buNone/>
            </a:pPr>
            <a:r>
              <a:rPr lang="en-US" dirty="0">
                <a:latin typeface="Bahnschrift Condensed" pitchFamily="34" charset="0"/>
              </a:rPr>
              <a:t>Abstraction (</a:t>
            </a:r>
            <a:r>
              <a:rPr lang="ru-RU" dirty="0">
                <a:latin typeface="Bahnschrift Condensed" pitchFamily="34" charset="0"/>
              </a:rPr>
              <a:t>абстракция) </a:t>
            </a:r>
            <a:endParaRPr lang="ru-RU" dirty="0" smtClean="0">
              <a:latin typeface="Bahnschrift Condensed" pitchFamily="34" charset="0"/>
            </a:endParaRPr>
          </a:p>
          <a:p>
            <a:pPr marL="0" indent="0">
              <a:buNone/>
            </a:pPr>
            <a:r>
              <a:rPr lang="en-US" dirty="0">
                <a:latin typeface="Bahnschrift Condensed" pitchFamily="34" charset="0"/>
              </a:rPr>
              <a:t>Retro style (</a:t>
            </a:r>
            <a:r>
              <a:rPr lang="ru-RU" dirty="0">
                <a:latin typeface="Bahnschrift Condensed" pitchFamily="34" charset="0"/>
              </a:rPr>
              <a:t>ретро стиль</a:t>
            </a:r>
            <a:r>
              <a:rPr lang="ru-RU" dirty="0" smtClean="0">
                <a:latin typeface="Bahnschrift Condensed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Bahnschrift Condensed" pitchFamily="34" charset="0"/>
              </a:rPr>
              <a:t>Graffiti (</a:t>
            </a:r>
            <a:r>
              <a:rPr lang="ru-RU" dirty="0">
                <a:latin typeface="Bahnschrift Condensed" pitchFamily="34" charset="0"/>
              </a:rPr>
              <a:t>граффити</a:t>
            </a:r>
            <a:r>
              <a:rPr lang="ru-RU" dirty="0" smtClean="0">
                <a:latin typeface="Bahnschrift Condensed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Bahnschrift Condensed" pitchFamily="34" charset="0"/>
              </a:rPr>
              <a:t>Minimalism (</a:t>
            </a:r>
            <a:r>
              <a:rPr lang="ru-RU" dirty="0">
                <a:latin typeface="Bahnschrift Condensed" pitchFamily="34" charset="0"/>
              </a:rPr>
              <a:t>минимализм</a:t>
            </a:r>
            <a:r>
              <a:rPr lang="ru-RU" dirty="0" smtClean="0">
                <a:latin typeface="Bahnschrift Condensed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Bahnschrift Condensed" pitchFamily="34" charset="0"/>
              </a:rPr>
              <a:t>Pop Art (</a:t>
            </a:r>
            <a:r>
              <a:rPr lang="ru-RU" dirty="0">
                <a:latin typeface="Bahnschrift Condensed" pitchFamily="34" charset="0"/>
              </a:rPr>
              <a:t>поп-арт</a:t>
            </a:r>
            <a:r>
              <a:rPr lang="ru-RU" dirty="0" smtClean="0">
                <a:latin typeface="Bahnschrift Condensed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Bahnschrift Condensed" pitchFamily="34" charset="0"/>
              </a:rPr>
              <a:t>Futurism (</a:t>
            </a:r>
            <a:r>
              <a:rPr lang="ru-RU" dirty="0">
                <a:latin typeface="Bahnschrift Condensed" pitchFamily="34" charset="0"/>
              </a:rPr>
              <a:t>футуризм</a:t>
            </a:r>
            <a:r>
              <a:rPr lang="ru-RU" dirty="0" smtClean="0">
                <a:latin typeface="Bahnschrift Condensed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Bahnschrift Condensed" pitchFamily="34" charset="0"/>
              </a:rPr>
              <a:t>Fantasy (</a:t>
            </a:r>
            <a:r>
              <a:rPr lang="ru-RU" dirty="0" err="1">
                <a:latin typeface="Bahnschrift Condensed" pitchFamily="34" charset="0"/>
              </a:rPr>
              <a:t>фэнтези</a:t>
            </a:r>
            <a:r>
              <a:rPr lang="ru-RU" dirty="0" smtClean="0">
                <a:latin typeface="Bahnschrift Condensed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Bahnschrift Condensed" pitchFamily="34" charset="0"/>
              </a:rPr>
              <a:t>Sci-fi (</a:t>
            </a:r>
            <a:r>
              <a:rPr lang="ru-RU" dirty="0">
                <a:latin typeface="Bahnschrift Condensed" pitchFamily="34" charset="0"/>
              </a:rPr>
              <a:t>научная фантастика</a:t>
            </a:r>
            <a:r>
              <a:rPr lang="ru-RU" dirty="0" smtClean="0">
                <a:latin typeface="Bahnschrift Condensed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Bahnschrift Condensed" pitchFamily="34" charset="0"/>
              </a:rPr>
              <a:t>Realism (</a:t>
            </a:r>
            <a:r>
              <a:rPr lang="ru-RU" dirty="0">
                <a:latin typeface="Bahnschrift Condensed" pitchFamily="34" charset="0"/>
              </a:rPr>
              <a:t>реализм</a:t>
            </a:r>
            <a:r>
              <a:rPr lang="ru-RU" dirty="0" smtClean="0">
                <a:latin typeface="Bahnschrift Condensed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Bahnschrift Condensed" pitchFamily="34" charset="0"/>
              </a:rPr>
              <a:t>Surrealism (</a:t>
            </a:r>
            <a:r>
              <a:rPr lang="ru-RU" dirty="0">
                <a:latin typeface="Bahnschrift Condensed" pitchFamily="34" charset="0"/>
              </a:rPr>
              <a:t>сюрреализм)</a:t>
            </a:r>
            <a:endParaRPr lang="ru-RU" dirty="0" smtClean="0">
              <a:latin typeface="Bahnschrift Condensed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295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OLINA\Desktop\5ca9c12c69e0a275947229f150dc9d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44" y="27384"/>
            <a:ext cx="9184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 Модификаторы (характеристики)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340768"/>
            <a:ext cx="4032448" cy="532859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1">
            <a:normAutofit lnSpcReduction="10000"/>
          </a:bodyPr>
          <a:lstStyle/>
          <a:p>
            <a:pPr marL="0" indent="0" algn="ctr">
              <a:buNone/>
            </a:pPr>
            <a:r>
              <a:rPr lang="ru-RU" sz="2600" b="1" dirty="0" smtClean="0">
                <a:latin typeface="Bahnschrift Condensed" pitchFamily="34" charset="0"/>
              </a:rPr>
              <a:t>Стили художников</a:t>
            </a:r>
          </a:p>
          <a:p>
            <a:pPr marL="0" indent="0" algn="ctr">
              <a:buNone/>
            </a:pPr>
            <a:endParaRPr lang="ru-RU" sz="2600" b="1" dirty="0" smtClean="0">
              <a:latin typeface="Bahnschrift Condensed" pitchFamily="34" charset="0"/>
            </a:endParaRPr>
          </a:p>
          <a:p>
            <a:pPr marL="0" indent="0" algn="ctr">
              <a:buNone/>
            </a:pPr>
            <a:r>
              <a:rPr lang="ru-RU" sz="2600" dirty="0" smtClean="0">
                <a:latin typeface="Bahnschrift Condensed" pitchFamily="34" charset="0"/>
              </a:rPr>
              <a:t>Имя и фамилия любого всемирно известного художника</a:t>
            </a:r>
          </a:p>
          <a:p>
            <a:pPr marL="0" indent="0" algn="ctr">
              <a:buNone/>
            </a:pPr>
            <a:endParaRPr lang="ru-RU" sz="2600" dirty="0" smtClean="0">
              <a:latin typeface="Bahnschrift Condensed" pitchFamily="34" charset="0"/>
            </a:endParaRPr>
          </a:p>
          <a:p>
            <a:pPr marL="0" indent="0" algn="ctr">
              <a:buNone/>
            </a:pPr>
            <a:r>
              <a:rPr lang="ru-RU" sz="2600" dirty="0" err="1" smtClean="0">
                <a:latin typeface="Bahnschrift Condensed" pitchFamily="34" charset="0"/>
              </a:rPr>
              <a:t>Промпт</a:t>
            </a:r>
            <a:r>
              <a:rPr lang="ru-RU" sz="2600" dirty="0">
                <a:latin typeface="Bahnschrift Condensed" pitchFamily="34" charset="0"/>
              </a:rPr>
              <a:t>: девочка, взмах руки, танец, розовое платье, кружевная ткань,</a:t>
            </a:r>
          </a:p>
          <a:p>
            <a:pPr marL="0" indent="0" algn="ctr">
              <a:buNone/>
            </a:pPr>
            <a:r>
              <a:rPr lang="ru-RU" sz="2600" dirty="0">
                <a:latin typeface="Bahnschrift Condensed" pitchFamily="34" charset="0"/>
              </a:rPr>
              <a:t>лучи золотого часа, холодные цвета, рассеянное освещение, </a:t>
            </a:r>
            <a:r>
              <a:rPr lang="en-US" sz="2600" dirty="0">
                <a:latin typeface="Bahnschrift Condensed" pitchFamily="34" charset="0"/>
              </a:rPr>
              <a:t>color </a:t>
            </a:r>
            <a:r>
              <a:rPr lang="en-US" sz="2600" dirty="0" smtClean="0">
                <a:latin typeface="Bahnschrift Condensed" pitchFamily="34" charset="0"/>
              </a:rPr>
              <a:t>palette</a:t>
            </a:r>
            <a:r>
              <a:rPr lang="ru-RU" sz="2600" dirty="0" smtClean="0">
                <a:latin typeface="Bahnschrift Condensed" pitchFamily="34" charset="0"/>
              </a:rPr>
              <a:t> оливково-зелёный, </a:t>
            </a:r>
          </a:p>
          <a:p>
            <a:pPr marL="0" indent="0" algn="ctr">
              <a:buNone/>
            </a:pPr>
            <a:r>
              <a:rPr lang="ru-RU" sz="2600" b="1" dirty="0" smtClean="0">
                <a:latin typeface="Bahnschrift Condensed" pitchFamily="34" charset="0"/>
              </a:rPr>
              <a:t>картина маслом, Иван Айвазовский</a:t>
            </a:r>
            <a:endParaRPr lang="ru-RU" sz="2600" b="1" dirty="0">
              <a:latin typeface="Bahnschrift Condensed" pitchFamily="34" charset="0"/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6289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OLINA\Desktop\5ca9c12c69e0a275947229f150dc9d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37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 Модификаторы (характеристики)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В стиле художников…</a:t>
            </a:r>
          </a:p>
          <a:p>
            <a:pPr marL="0" indent="0">
              <a:buNone/>
            </a:pPr>
            <a:endParaRPr lang="ru-RU" b="1" dirty="0" smtClean="0"/>
          </a:p>
        </p:txBody>
      </p:sp>
      <p:pic>
        <p:nvPicPr>
          <p:cNvPr id="7170" name="Picture 2" descr="C:\Users\POLINA\Desktop\bd7fb94dfe2111efa2397ac2b5aa5bad_1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83" y="2268065"/>
            <a:ext cx="2482516" cy="372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9677" y="6146659"/>
            <a:ext cx="295232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Рембрандт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1" name="Picture 3" descr="C:\Users\POLINA\Desktop\1e300eb0fe2211ef982492719f9e7eb2_1.jf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422" y="2578187"/>
            <a:ext cx="2448953" cy="341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63888" y="6146659"/>
            <a:ext cx="262829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Винсент Ван Гог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2" name="Picture 4" descr="C:\Users\POLINA\Desktop\9f6f6612fe2211efb8b682872adeaf38_1.jf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69" y="2276872"/>
            <a:ext cx="2449455" cy="371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26647" y="6146659"/>
            <a:ext cx="244747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Иван Айвазовский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07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OLINA\Desktop\5ca9c12c69e0a275947229f150dc9d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37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Bahnschrift Light Condensed" pitchFamily="34" charset="0"/>
              </a:rPr>
              <a:t>2. Модификаторы (характеристики) для портрета </a:t>
            </a:r>
            <a:endParaRPr lang="ru-RU" b="1" dirty="0">
              <a:latin typeface="Bahnschrift Light Condensed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730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dirty="0"/>
              <a:t>"Expressive eyes" (</a:t>
            </a:r>
            <a:r>
              <a:rPr lang="ru-RU" sz="1800" dirty="0"/>
              <a:t>выразительные глаза)</a:t>
            </a:r>
          </a:p>
          <a:p>
            <a:r>
              <a:rPr lang="ru-RU" sz="1800" dirty="0"/>
              <a:t>"</a:t>
            </a:r>
            <a:r>
              <a:rPr lang="en-US" sz="1800" dirty="0"/>
              <a:t>Glistening eyes" (</a:t>
            </a:r>
            <a:r>
              <a:rPr lang="ru-RU" sz="1800" dirty="0"/>
              <a:t>блестящие глаза)</a:t>
            </a:r>
          </a:p>
          <a:p>
            <a:r>
              <a:rPr lang="ru-RU" sz="1800" dirty="0"/>
              <a:t>"</a:t>
            </a:r>
            <a:r>
              <a:rPr lang="en-US" sz="1800" dirty="0"/>
              <a:t>Bright eyes" (</a:t>
            </a:r>
            <a:r>
              <a:rPr lang="ru-RU" sz="1800" dirty="0"/>
              <a:t>яркие глаза)</a:t>
            </a:r>
          </a:p>
          <a:p>
            <a:r>
              <a:rPr lang="ru-RU" sz="1800" dirty="0"/>
              <a:t>"</a:t>
            </a:r>
            <a:r>
              <a:rPr lang="en-US" sz="1800" dirty="0"/>
              <a:t>Intense gaze" (</a:t>
            </a:r>
            <a:r>
              <a:rPr lang="ru-RU" sz="1800" dirty="0"/>
              <a:t>интенсивный взгляд)</a:t>
            </a:r>
          </a:p>
          <a:p>
            <a:r>
              <a:rPr lang="ru-RU" sz="1800" dirty="0"/>
              <a:t>"</a:t>
            </a:r>
            <a:r>
              <a:rPr lang="en-US" sz="1800" dirty="0"/>
              <a:t>Soft gaze" (</a:t>
            </a:r>
            <a:r>
              <a:rPr lang="ru-RU" sz="1800" dirty="0"/>
              <a:t>мягкий взгляд)</a:t>
            </a:r>
          </a:p>
          <a:p>
            <a:r>
              <a:rPr lang="ru-RU" sz="1800" dirty="0"/>
              <a:t>"</a:t>
            </a:r>
            <a:r>
              <a:rPr lang="en-US" sz="1800" dirty="0"/>
              <a:t>Captivating smile" (</a:t>
            </a:r>
            <a:r>
              <a:rPr lang="ru-RU" sz="1800" dirty="0"/>
              <a:t>очаровательная улыбка)</a:t>
            </a:r>
          </a:p>
          <a:p>
            <a:r>
              <a:rPr lang="ru-RU" sz="1800" dirty="0"/>
              <a:t>"</a:t>
            </a:r>
            <a:r>
              <a:rPr lang="en-US" sz="1800" dirty="0"/>
              <a:t>Radiant smile" (</a:t>
            </a:r>
            <a:r>
              <a:rPr lang="ru-RU" sz="1800" dirty="0"/>
              <a:t>сияющая улыбка)</a:t>
            </a:r>
          </a:p>
          <a:p>
            <a:r>
              <a:rPr lang="ru-RU" sz="1800" dirty="0"/>
              <a:t>"</a:t>
            </a:r>
            <a:r>
              <a:rPr lang="en-US" sz="1800" dirty="0"/>
              <a:t>Charming expression" (</a:t>
            </a:r>
            <a:r>
              <a:rPr lang="ru-RU" sz="1800" dirty="0"/>
              <a:t>очаровательное выражение)</a:t>
            </a:r>
          </a:p>
          <a:p>
            <a:r>
              <a:rPr lang="ru-RU" sz="1800" dirty="0"/>
              <a:t>"</a:t>
            </a:r>
            <a:r>
              <a:rPr lang="en-US" sz="1800" dirty="0"/>
              <a:t>Alluring eyes and smile" (</a:t>
            </a:r>
            <a:r>
              <a:rPr lang="ru-RU" sz="1800" dirty="0"/>
              <a:t>завораживающие глаза и улыбка)</a:t>
            </a:r>
          </a:p>
          <a:p>
            <a:r>
              <a:rPr lang="ru-RU" sz="1800" dirty="0"/>
              <a:t>"</a:t>
            </a:r>
            <a:r>
              <a:rPr lang="en-US" sz="1800" dirty="0"/>
              <a:t>Clear and detailed eyes" (</a:t>
            </a:r>
            <a:r>
              <a:rPr lang="ru-RU" sz="1800" dirty="0"/>
              <a:t>четкие и детализированные глаза</a:t>
            </a:r>
            <a:r>
              <a:rPr lang="ru-RU" sz="1800" dirty="0" smtClean="0"/>
              <a:t>)</a:t>
            </a:r>
          </a:p>
          <a:p>
            <a:r>
              <a:rPr lang="ru-RU" sz="1800" dirty="0" smtClean="0"/>
              <a:t>«</a:t>
            </a:r>
            <a:r>
              <a:rPr lang="en-US" sz="1800" dirty="0" smtClean="0"/>
              <a:t>Symmetrical face</a:t>
            </a:r>
            <a:r>
              <a:rPr lang="ru-RU" sz="1800" dirty="0" smtClean="0"/>
              <a:t>»</a:t>
            </a:r>
            <a:r>
              <a:rPr lang="en-US" sz="1800" dirty="0"/>
              <a:t> - </a:t>
            </a:r>
            <a:r>
              <a:rPr lang="ru-RU" sz="1800" dirty="0" smtClean="0"/>
              <a:t>(симметричное лицо)</a:t>
            </a:r>
            <a:endParaRPr lang="ru-RU" sz="18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476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Bahnschrift Light Condensed" pitchFamily="34" charset="0"/>
              </a:rPr>
              <a:t>3</a:t>
            </a:r>
            <a:r>
              <a:rPr lang="ru-RU" sz="2800" dirty="0" smtClean="0">
                <a:latin typeface="Bahnschrift Light Condensed" pitchFamily="34" charset="0"/>
              </a:rPr>
              <a:t>.</a:t>
            </a:r>
            <a:r>
              <a:rPr lang="ru-RU" sz="3600" dirty="0" smtClean="0">
                <a:latin typeface="Bahnschrift Light Condensed" pitchFamily="34" charset="0"/>
              </a:rPr>
              <a:t> </a:t>
            </a:r>
            <a:r>
              <a:rPr lang="ru-RU" sz="3600" b="1" dirty="0" smtClean="0">
                <a:latin typeface="Bahnschrift Light Condensed" pitchFamily="34" charset="0"/>
              </a:rPr>
              <a:t>Параметры (как в фотосъемке) </a:t>
            </a:r>
            <a:endParaRPr lang="ru-RU" b="1" dirty="0">
              <a:latin typeface="Bahnschrift Light Condense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1916832"/>
            <a:ext cx="3117032" cy="3600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Bahnschrift Condensed" pitchFamily="34" charset="0"/>
              </a:rPr>
              <a:t>План</a:t>
            </a:r>
          </a:p>
          <a:p>
            <a:pPr marL="0" indent="0" algn="ctr">
              <a:buNone/>
            </a:pPr>
            <a:r>
              <a:rPr lang="ru-RU" sz="3600" dirty="0" smtClean="0">
                <a:latin typeface="Bahnschrift Condensed" pitchFamily="34" charset="0"/>
              </a:rPr>
              <a:t>Фон</a:t>
            </a:r>
          </a:p>
          <a:p>
            <a:pPr marL="0" indent="0" algn="ctr">
              <a:buNone/>
            </a:pPr>
            <a:r>
              <a:rPr lang="ru-RU" sz="3600" dirty="0" smtClean="0">
                <a:latin typeface="Bahnschrift Condensed" pitchFamily="34" charset="0"/>
              </a:rPr>
              <a:t>Качество </a:t>
            </a:r>
          </a:p>
          <a:p>
            <a:pPr marL="0" indent="0" algn="ctr">
              <a:buNone/>
            </a:pPr>
            <a:r>
              <a:rPr lang="ru-RU" sz="3600" dirty="0" smtClean="0">
                <a:latin typeface="Bahnschrift Condensed" pitchFamily="34" charset="0"/>
              </a:rPr>
              <a:t>Ракурс</a:t>
            </a:r>
          </a:p>
          <a:p>
            <a:pPr marL="0" indent="0" algn="ctr">
              <a:buNone/>
            </a:pPr>
            <a:r>
              <a:rPr lang="ru-RU" sz="3600" dirty="0" smtClean="0">
                <a:latin typeface="Bahnschrift Condensed" pitchFamily="34" charset="0"/>
              </a:rPr>
              <a:t>Объем</a:t>
            </a:r>
            <a:endParaRPr lang="ru-RU" sz="3600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POLINA\Desktop\5ca9c12c69e0a275947229f150dc9d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" y="0"/>
            <a:ext cx="9137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692696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Bahnschrift Condensed" pitchFamily="34" charset="0"/>
              </a:rPr>
              <a:t>Полученные с помощью </a:t>
            </a:r>
            <a:r>
              <a:rPr lang="ru-RU" sz="2800" dirty="0" err="1">
                <a:latin typeface="Bahnschrift Condensed" pitchFamily="34" charset="0"/>
              </a:rPr>
              <a:t>нейросети</a:t>
            </a:r>
            <a:r>
              <a:rPr lang="ru-RU" sz="2800" dirty="0">
                <a:latin typeface="Bahnschrift Condensed" pitchFamily="34" charset="0"/>
              </a:rPr>
              <a:t> </a:t>
            </a:r>
            <a:r>
              <a:rPr lang="ru-RU" sz="2800" dirty="0" smtClean="0">
                <a:latin typeface="Bahnschrift Condensed" pitchFamily="34" charset="0"/>
              </a:rPr>
              <a:t>изображения </a:t>
            </a:r>
            <a:r>
              <a:rPr lang="ru-RU" sz="2800" dirty="0">
                <a:latin typeface="Bahnschrift Condensed" pitchFamily="34" charset="0"/>
              </a:rPr>
              <a:t>можно использовать для:</a:t>
            </a:r>
            <a:br>
              <a:rPr lang="ru-RU" sz="2800" dirty="0">
                <a:latin typeface="Bahnschrift Condensed" pitchFamily="34" charset="0"/>
              </a:rPr>
            </a:br>
            <a:r>
              <a:rPr lang="ru-RU" sz="2800" dirty="0">
                <a:latin typeface="Bahnschrift Condensed" pitchFamily="34" charset="0"/>
              </a:rPr>
              <a:t/>
            </a:r>
            <a:br>
              <a:rPr lang="ru-RU" sz="2800" dirty="0">
                <a:latin typeface="Bahnschrift Condensed" pitchFamily="34" charset="0"/>
              </a:rPr>
            </a:br>
            <a:r>
              <a:rPr lang="ru-RU" sz="2800" dirty="0">
                <a:latin typeface="Bahnschrift Condensed" pitchFamily="34" charset="0"/>
              </a:rPr>
              <a:t>● </a:t>
            </a:r>
            <a:r>
              <a:rPr lang="ru-RU" sz="2800" dirty="0" smtClean="0">
                <a:latin typeface="Bahnschrift Condensed" pitchFamily="34" charset="0"/>
              </a:rPr>
              <a:t>некоммерческих, личных проектов</a:t>
            </a:r>
            <a:r>
              <a:rPr lang="ru-RU" sz="2800" dirty="0">
                <a:latin typeface="Bahnschrift Condensed" pitchFamily="34" charset="0"/>
              </a:rPr>
              <a:t>. </a:t>
            </a:r>
            <a:br>
              <a:rPr lang="ru-RU" sz="2800" dirty="0">
                <a:latin typeface="Bahnschrift Condensed" pitchFamily="34" charset="0"/>
              </a:rPr>
            </a:br>
            <a:r>
              <a:rPr lang="ru-RU" sz="2800" dirty="0">
                <a:latin typeface="Bahnschrift Condensed" pitchFamily="34" charset="0"/>
              </a:rPr>
              <a:t/>
            </a:r>
            <a:br>
              <a:rPr lang="ru-RU" sz="2800" dirty="0">
                <a:latin typeface="Bahnschrift Condensed" pitchFamily="34" charset="0"/>
              </a:rPr>
            </a:br>
            <a:r>
              <a:rPr lang="ru-RU" sz="2800" dirty="0">
                <a:latin typeface="Bahnschrift Condensed" pitchFamily="34" charset="0"/>
              </a:rPr>
              <a:t>● коммерческих проектов. </a:t>
            </a:r>
            <a:r>
              <a:rPr lang="ru-RU" sz="2800" dirty="0" smtClean="0">
                <a:latin typeface="Bahnschrift Condensed" pitchFamily="34" charset="0"/>
              </a:rPr>
              <a:t>Чтобы </a:t>
            </a:r>
            <a:r>
              <a:rPr lang="ru-RU" sz="2800" dirty="0">
                <a:latin typeface="Bahnschrift Condensed" pitchFamily="34" charset="0"/>
              </a:rPr>
              <a:t>получить разрешение, нужно отправить запрос в </a:t>
            </a:r>
            <a:r>
              <a:rPr lang="ru-RU" sz="2800" dirty="0" smtClean="0">
                <a:latin typeface="Bahnschrift Condensed" pitchFamily="34" charset="0"/>
              </a:rPr>
              <a:t>Яндекс</a:t>
            </a:r>
            <a:r>
              <a:rPr lang="ru-RU" sz="2800" dirty="0" smtClean="0">
                <a:latin typeface="Bahnschrift Condensed" pitchFamily="34" charset="0"/>
                <a:sym typeface="Wingdings" pitchFamily="2" charset="2"/>
              </a:rPr>
              <a:t></a:t>
            </a:r>
            <a:r>
              <a:rPr lang="ru-RU" sz="2800" dirty="0">
                <a:latin typeface="Bahnschrift Condensed" pitchFamily="34" charset="0"/>
              </a:rPr>
              <a:t/>
            </a:r>
            <a:br>
              <a:rPr lang="ru-RU" sz="2800" dirty="0">
                <a:latin typeface="Bahnschrift Condensed" pitchFamily="34" charset="0"/>
              </a:rPr>
            </a:br>
            <a:r>
              <a:rPr lang="ru-RU" sz="2800" dirty="0">
                <a:latin typeface="Bahnschrift Condensed" pitchFamily="34" charset="0"/>
              </a:rPr>
              <a:t/>
            </a:r>
            <a:br>
              <a:rPr lang="ru-RU" sz="2800" dirty="0">
                <a:latin typeface="Bahnschrift Condensed" pitchFamily="34" charset="0"/>
              </a:rPr>
            </a:br>
            <a:r>
              <a:rPr lang="ru-RU" sz="2800" dirty="0">
                <a:latin typeface="Bahnschrift Condensed" pitchFamily="34" charset="0"/>
              </a:rPr>
              <a:t>● развития </a:t>
            </a:r>
            <a:r>
              <a:rPr lang="ru-RU" sz="2800" dirty="0" err="1">
                <a:latin typeface="Bahnschrift Condensed" pitchFamily="34" charset="0"/>
              </a:rPr>
              <a:t>насмотренности</a:t>
            </a:r>
            <a:r>
              <a:rPr lang="ru-RU" sz="2800" dirty="0">
                <a:latin typeface="Bahnschrift Condensed" pitchFamily="34" charset="0"/>
              </a:rPr>
              <a:t> и поиска вдохновения. </a:t>
            </a:r>
            <a:br>
              <a:rPr lang="ru-RU" sz="2800" dirty="0">
                <a:latin typeface="Bahnschrift Condensed" pitchFamily="34" charset="0"/>
              </a:rPr>
            </a:br>
            <a:r>
              <a:rPr lang="ru-RU" sz="2800" dirty="0">
                <a:latin typeface="Bahnschrift Condensed" pitchFamily="34" charset="0"/>
              </a:rPr>
              <a:t/>
            </a:r>
            <a:br>
              <a:rPr lang="ru-RU" sz="2800" dirty="0">
                <a:latin typeface="Bahnschrift Condensed" pitchFamily="34" charset="0"/>
              </a:rPr>
            </a:br>
            <a:r>
              <a:rPr lang="ru-RU" sz="2800" dirty="0">
                <a:latin typeface="Bahnschrift Condensed" pitchFamily="34" charset="0"/>
              </a:rPr>
              <a:t>● тренировки фантазии и креативности. </a:t>
            </a:r>
          </a:p>
        </p:txBody>
      </p:sp>
    </p:spTree>
    <p:extLst>
      <p:ext uri="{BB962C8B-B14F-4D97-AF65-F5344CB8AC3E}">
        <p14:creationId xmlns:p14="http://schemas.microsoft.com/office/powerpoint/2010/main" val="2652251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OLINA\Desktop\5ca9c12c69e0a275947229f150dc9d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37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Bahnschrift Light Condensed" pitchFamily="34" charset="0"/>
              </a:rPr>
              <a:t>3</a:t>
            </a:r>
            <a:r>
              <a:rPr lang="ru-RU" b="1" dirty="0" smtClean="0">
                <a:latin typeface="Bahnschrift Light Condensed" pitchFamily="34" charset="0"/>
              </a:rPr>
              <a:t>. </a:t>
            </a:r>
            <a:r>
              <a:rPr lang="ru-RU" b="1" dirty="0">
                <a:latin typeface="Bahnschrift Light Condensed" pitchFamily="34" charset="0"/>
              </a:rPr>
              <a:t>П</a:t>
            </a:r>
            <a:r>
              <a:rPr lang="ru-RU" b="1" dirty="0" smtClean="0">
                <a:latin typeface="Bahnschrift Light Condensed" pitchFamily="34" charset="0"/>
              </a:rPr>
              <a:t>араметры. Ракурс, план </a:t>
            </a:r>
            <a:endParaRPr lang="ru-RU" b="1" dirty="0">
              <a:latin typeface="Bahnschrift Light Condense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2">
            <a:normAutofit fontScale="77500" lnSpcReduction="20000"/>
          </a:bodyPr>
          <a:lstStyle/>
          <a:p>
            <a:pPr marL="0" indent="0">
              <a:buNone/>
            </a:pPr>
            <a:r>
              <a:rPr lang="ru-RU" sz="4100" dirty="0" err="1">
                <a:latin typeface="Bahnschrift Condensed" pitchFamily="34" charset="0"/>
              </a:rPr>
              <a:t>Portrait</a:t>
            </a:r>
            <a:r>
              <a:rPr lang="ru-RU" sz="4100" dirty="0">
                <a:latin typeface="Bahnschrift Condensed" pitchFamily="34" charset="0"/>
              </a:rPr>
              <a:t> (портрет) </a:t>
            </a:r>
          </a:p>
          <a:p>
            <a:pPr marL="0" indent="0">
              <a:buNone/>
            </a:pPr>
            <a:r>
              <a:rPr lang="ru-RU" sz="4100" dirty="0" err="1" smtClean="0">
                <a:latin typeface="Bahnschrift Condensed" pitchFamily="34" charset="0"/>
              </a:rPr>
              <a:t>Full</a:t>
            </a:r>
            <a:r>
              <a:rPr lang="ru-RU" sz="4100" dirty="0" smtClean="0">
                <a:latin typeface="Bahnschrift Condensed" pitchFamily="34" charset="0"/>
              </a:rPr>
              <a:t> </a:t>
            </a:r>
            <a:r>
              <a:rPr lang="ru-RU" sz="4100" dirty="0" err="1">
                <a:latin typeface="Bahnschrift Condensed" pitchFamily="34" charset="0"/>
              </a:rPr>
              <a:t>length</a:t>
            </a:r>
            <a:r>
              <a:rPr lang="ru-RU" sz="4100" dirty="0">
                <a:latin typeface="Bahnschrift Condensed" pitchFamily="34" charset="0"/>
              </a:rPr>
              <a:t>, </a:t>
            </a:r>
            <a:r>
              <a:rPr lang="ru-RU" sz="4100" dirty="0" err="1">
                <a:latin typeface="Bahnschrift Condensed" pitchFamily="34" charset="0"/>
              </a:rPr>
              <a:t>full</a:t>
            </a:r>
            <a:r>
              <a:rPr lang="ru-RU" sz="4100" dirty="0">
                <a:latin typeface="Bahnschrift Condensed" pitchFamily="34" charset="0"/>
              </a:rPr>
              <a:t> </a:t>
            </a:r>
            <a:r>
              <a:rPr lang="ru-RU" sz="4100" dirty="0" err="1">
                <a:latin typeface="Bahnschrift Condensed" pitchFamily="34" charset="0"/>
              </a:rPr>
              <a:t>body</a:t>
            </a:r>
            <a:r>
              <a:rPr lang="ru-RU" sz="4100" dirty="0">
                <a:latin typeface="Bahnschrift Condensed" pitchFamily="34" charset="0"/>
              </a:rPr>
              <a:t> </a:t>
            </a:r>
            <a:r>
              <a:rPr lang="ru-RU" sz="4100" dirty="0" err="1">
                <a:latin typeface="Bahnschrift Condensed" pitchFamily="34" charset="0"/>
              </a:rPr>
              <a:t>shot</a:t>
            </a:r>
            <a:r>
              <a:rPr lang="ru-RU" sz="4100" dirty="0">
                <a:latin typeface="Bahnschrift Condensed" pitchFamily="34" charset="0"/>
              </a:rPr>
              <a:t> или </a:t>
            </a:r>
            <a:r>
              <a:rPr lang="ru-RU" sz="4100" dirty="0" err="1">
                <a:latin typeface="Bahnschrift Condensed" pitchFamily="34" charset="0"/>
              </a:rPr>
              <a:t>full</a:t>
            </a:r>
            <a:r>
              <a:rPr lang="ru-RU" sz="4100" dirty="0">
                <a:latin typeface="Bahnschrift Condensed" pitchFamily="34" charset="0"/>
              </a:rPr>
              <a:t> </a:t>
            </a:r>
            <a:r>
              <a:rPr lang="ru-RU" sz="4100" dirty="0" err="1">
                <a:latin typeface="Bahnschrift Condensed" pitchFamily="34" charset="0"/>
              </a:rPr>
              <a:t>height</a:t>
            </a:r>
            <a:r>
              <a:rPr lang="ru-RU" sz="4100" dirty="0">
                <a:latin typeface="Bahnschrift Condensed" pitchFamily="34" charset="0"/>
              </a:rPr>
              <a:t> (полный рост) </a:t>
            </a:r>
            <a:endParaRPr lang="ru-RU" sz="4100" dirty="0" smtClean="0">
              <a:latin typeface="Bahnschrift Condensed" pitchFamily="34" charset="0"/>
            </a:endParaRPr>
          </a:p>
          <a:p>
            <a:pPr marL="0" indent="0">
              <a:buNone/>
            </a:pPr>
            <a:r>
              <a:rPr lang="ru-RU" sz="4100" dirty="0" err="1" smtClean="0">
                <a:latin typeface="Bahnschrift Condensed" pitchFamily="34" charset="0"/>
              </a:rPr>
              <a:t>Close</a:t>
            </a:r>
            <a:r>
              <a:rPr lang="ru-RU" sz="4100" dirty="0" smtClean="0">
                <a:latin typeface="Bahnschrift Condensed" pitchFamily="34" charset="0"/>
              </a:rPr>
              <a:t> </a:t>
            </a:r>
            <a:r>
              <a:rPr lang="ru-RU" sz="4100" dirty="0" err="1">
                <a:latin typeface="Bahnschrift Condensed" pitchFamily="34" charset="0"/>
              </a:rPr>
              <a:t>up</a:t>
            </a:r>
            <a:r>
              <a:rPr lang="ru-RU" sz="4100" dirty="0">
                <a:latin typeface="Bahnschrift Condensed" pitchFamily="34" charset="0"/>
              </a:rPr>
              <a:t> (крупный </a:t>
            </a:r>
            <a:r>
              <a:rPr lang="ru-RU" sz="4100" dirty="0" smtClean="0">
                <a:latin typeface="Bahnschrift Condensed" pitchFamily="34" charset="0"/>
              </a:rPr>
              <a:t>план)</a:t>
            </a:r>
          </a:p>
          <a:p>
            <a:pPr marL="0" indent="0">
              <a:buNone/>
            </a:pPr>
            <a:r>
              <a:rPr lang="ru-RU" sz="4100" dirty="0" err="1" smtClean="0">
                <a:latin typeface="Bahnschrift Condensed" pitchFamily="34" charset="0"/>
              </a:rPr>
              <a:t>Tight</a:t>
            </a:r>
            <a:r>
              <a:rPr lang="ru-RU" sz="4100" dirty="0" smtClean="0">
                <a:latin typeface="Bahnschrift Condensed" pitchFamily="34" charset="0"/>
              </a:rPr>
              <a:t> </a:t>
            </a:r>
            <a:r>
              <a:rPr lang="ru-RU" sz="4100" dirty="0">
                <a:latin typeface="Bahnschrift Condensed" pitchFamily="34" charset="0"/>
              </a:rPr>
              <a:t>(близко) </a:t>
            </a:r>
            <a:endParaRPr lang="ru-RU" sz="4100" dirty="0" smtClean="0">
              <a:latin typeface="Bahnschrift Condensed" pitchFamily="34" charset="0"/>
            </a:endParaRPr>
          </a:p>
          <a:p>
            <a:pPr marL="0" indent="0">
              <a:buNone/>
            </a:pPr>
            <a:r>
              <a:rPr lang="ru-RU" sz="4100" dirty="0" err="1" smtClean="0">
                <a:latin typeface="Bahnschrift Condensed" pitchFamily="34" charset="0"/>
              </a:rPr>
              <a:t>Medium</a:t>
            </a:r>
            <a:r>
              <a:rPr lang="ru-RU" sz="4100" dirty="0" smtClean="0">
                <a:latin typeface="Bahnschrift Condensed" pitchFamily="34" charset="0"/>
              </a:rPr>
              <a:t> </a:t>
            </a:r>
            <a:r>
              <a:rPr lang="ru-RU" sz="4100" dirty="0" err="1">
                <a:latin typeface="Bahnschrift Condensed" pitchFamily="34" charset="0"/>
              </a:rPr>
              <a:t>shot</a:t>
            </a:r>
            <a:r>
              <a:rPr lang="ru-RU" sz="4100" dirty="0">
                <a:latin typeface="Bahnschrift Condensed" pitchFamily="34" charset="0"/>
              </a:rPr>
              <a:t> (средний план) </a:t>
            </a:r>
            <a:endParaRPr lang="ru-RU" sz="4100" dirty="0" smtClean="0">
              <a:latin typeface="Bahnschrift Condensed" pitchFamily="34" charset="0"/>
            </a:endParaRPr>
          </a:p>
          <a:p>
            <a:pPr marL="0" indent="0">
              <a:buNone/>
            </a:pPr>
            <a:r>
              <a:rPr lang="ru-RU" sz="4100" dirty="0" err="1" smtClean="0">
                <a:latin typeface="Bahnschrift Condensed" pitchFamily="34" charset="0"/>
              </a:rPr>
              <a:t>Long</a:t>
            </a:r>
            <a:r>
              <a:rPr lang="ru-RU" sz="4100" dirty="0" smtClean="0">
                <a:latin typeface="Bahnschrift Condensed" pitchFamily="34" charset="0"/>
              </a:rPr>
              <a:t> </a:t>
            </a:r>
            <a:r>
              <a:rPr lang="ru-RU" sz="4100" dirty="0" err="1" smtClean="0">
                <a:latin typeface="Bahnschrift Condensed" pitchFamily="34" charset="0"/>
              </a:rPr>
              <a:t>shot</a:t>
            </a:r>
            <a:r>
              <a:rPr lang="ru-RU" sz="4100" dirty="0" smtClean="0">
                <a:latin typeface="Bahnschrift Condensed" pitchFamily="34" charset="0"/>
              </a:rPr>
              <a:t> (дальний план)</a:t>
            </a:r>
            <a:endParaRPr lang="ru-RU" sz="4100" dirty="0">
              <a:latin typeface="Bahnschrift Condensed" pitchFamily="34" charset="0"/>
            </a:endParaRPr>
          </a:p>
          <a:p>
            <a:pPr marL="0" indent="0">
              <a:buNone/>
            </a:pPr>
            <a:r>
              <a:rPr lang="ru-RU" sz="4100" dirty="0" err="1">
                <a:latin typeface="Bahnschrift Condensed" pitchFamily="34" charset="0"/>
              </a:rPr>
              <a:t>Panoramic</a:t>
            </a:r>
            <a:r>
              <a:rPr lang="ru-RU" sz="4100" dirty="0">
                <a:latin typeface="Bahnschrift Condensed" pitchFamily="34" charset="0"/>
              </a:rPr>
              <a:t> </a:t>
            </a:r>
            <a:r>
              <a:rPr lang="ru-RU" sz="4100" dirty="0" err="1">
                <a:latin typeface="Bahnschrift Condensed" pitchFamily="34" charset="0"/>
              </a:rPr>
              <a:t>view</a:t>
            </a:r>
            <a:r>
              <a:rPr lang="ru-RU" sz="4100" dirty="0">
                <a:latin typeface="Bahnschrift Condensed" pitchFamily="34" charset="0"/>
              </a:rPr>
              <a:t> (панорамный вид) </a:t>
            </a:r>
            <a:endParaRPr lang="ru-RU" sz="4100" dirty="0" smtClean="0">
              <a:latin typeface="Bahnschrift Condensed" pitchFamily="34" charset="0"/>
            </a:endParaRPr>
          </a:p>
          <a:p>
            <a:pPr marL="0" indent="0">
              <a:buNone/>
            </a:pPr>
            <a:r>
              <a:rPr lang="ru-RU" sz="4100" dirty="0" err="1" smtClean="0">
                <a:latin typeface="Bahnschrift Condensed" pitchFamily="34" charset="0"/>
              </a:rPr>
              <a:t>Wide</a:t>
            </a:r>
            <a:r>
              <a:rPr lang="ru-RU" sz="4100" dirty="0" smtClean="0">
                <a:latin typeface="Bahnschrift Condensed" pitchFamily="34" charset="0"/>
              </a:rPr>
              <a:t> </a:t>
            </a:r>
            <a:r>
              <a:rPr lang="ru-RU" sz="4100" dirty="0" err="1">
                <a:latin typeface="Bahnschrift Condensed" pitchFamily="34" charset="0"/>
              </a:rPr>
              <a:t>angle</a:t>
            </a:r>
            <a:r>
              <a:rPr lang="ru-RU" sz="4100" dirty="0">
                <a:latin typeface="Bahnschrift Condensed" pitchFamily="34" charset="0"/>
              </a:rPr>
              <a:t> (широкоугольный </a:t>
            </a:r>
            <a:r>
              <a:rPr lang="ru-RU" sz="4100" dirty="0" smtClean="0">
                <a:latin typeface="Bahnschrift Condensed" pitchFamily="34" charset="0"/>
              </a:rPr>
              <a:t>объектив)</a:t>
            </a:r>
          </a:p>
          <a:p>
            <a:pPr marL="0" indent="0">
              <a:buNone/>
            </a:pPr>
            <a:r>
              <a:rPr lang="ru-RU" sz="4100" dirty="0" err="1" smtClean="0">
                <a:latin typeface="Bahnschrift Condensed" pitchFamily="34" charset="0"/>
              </a:rPr>
              <a:t>Back</a:t>
            </a:r>
            <a:r>
              <a:rPr lang="ru-RU" sz="4100" dirty="0" smtClean="0">
                <a:latin typeface="Bahnschrift Condensed" pitchFamily="34" charset="0"/>
              </a:rPr>
              <a:t> </a:t>
            </a:r>
            <a:r>
              <a:rPr lang="ru-RU" sz="4100" dirty="0" err="1">
                <a:latin typeface="Bahnschrift Condensed" pitchFamily="34" charset="0"/>
              </a:rPr>
              <a:t>view</a:t>
            </a:r>
            <a:r>
              <a:rPr lang="ru-RU" sz="4100" dirty="0">
                <a:latin typeface="Bahnschrift Condensed" pitchFamily="34" charset="0"/>
              </a:rPr>
              <a:t> (вид сзади) </a:t>
            </a:r>
            <a:endParaRPr lang="ru-RU" sz="4100" dirty="0" smtClean="0">
              <a:latin typeface="Bahnschrift Condensed" pitchFamily="34" charset="0"/>
            </a:endParaRPr>
          </a:p>
          <a:p>
            <a:pPr marL="0" indent="0">
              <a:buNone/>
            </a:pPr>
            <a:r>
              <a:rPr lang="ru-RU" sz="4100" dirty="0" err="1" smtClean="0">
                <a:latin typeface="Bahnschrift Condensed" pitchFamily="34" charset="0"/>
              </a:rPr>
              <a:t>Front</a:t>
            </a:r>
            <a:r>
              <a:rPr lang="ru-RU" sz="4100" dirty="0" smtClean="0">
                <a:latin typeface="Bahnschrift Condensed" pitchFamily="34" charset="0"/>
              </a:rPr>
              <a:t> </a:t>
            </a:r>
            <a:r>
              <a:rPr lang="ru-RU" sz="4100" dirty="0" err="1">
                <a:latin typeface="Bahnschrift Condensed" pitchFamily="34" charset="0"/>
              </a:rPr>
              <a:t>view</a:t>
            </a:r>
            <a:r>
              <a:rPr lang="ru-RU" sz="4100" dirty="0">
                <a:latin typeface="Bahnschrift Condensed" pitchFamily="34" charset="0"/>
              </a:rPr>
              <a:t> (вид спереди) </a:t>
            </a:r>
            <a:endParaRPr lang="ru-RU" sz="4100" dirty="0" smtClean="0">
              <a:latin typeface="Bahnschrift Condensed" pitchFamily="34" charset="0"/>
            </a:endParaRPr>
          </a:p>
          <a:p>
            <a:pPr marL="0" indent="0">
              <a:buNone/>
            </a:pPr>
            <a:r>
              <a:rPr lang="ru-RU" sz="4100" dirty="0" err="1" smtClean="0">
                <a:latin typeface="Bahnschrift Condensed" pitchFamily="34" charset="0"/>
              </a:rPr>
              <a:t>Diagonal</a:t>
            </a:r>
            <a:r>
              <a:rPr lang="ru-RU" sz="4100" dirty="0" smtClean="0">
                <a:latin typeface="Bahnschrift Condensed" pitchFamily="34" charset="0"/>
              </a:rPr>
              <a:t> </a:t>
            </a:r>
            <a:r>
              <a:rPr lang="ru-RU" sz="4100" dirty="0" err="1">
                <a:latin typeface="Bahnschrift Condensed" pitchFamily="34" charset="0"/>
              </a:rPr>
              <a:t>view</a:t>
            </a:r>
            <a:r>
              <a:rPr lang="ru-RU" sz="4100" dirty="0">
                <a:latin typeface="Bahnschrift Condensed" pitchFamily="34" charset="0"/>
              </a:rPr>
              <a:t> (диагональный вид</a:t>
            </a:r>
            <a:r>
              <a:rPr lang="ru-RU" sz="4100" dirty="0" smtClean="0">
                <a:latin typeface="Bahnschrift Condensed" pitchFamily="34" charset="0"/>
              </a:rPr>
              <a:t>)</a:t>
            </a:r>
          </a:p>
          <a:p>
            <a:pPr marL="0" indent="0">
              <a:buNone/>
            </a:pPr>
            <a:r>
              <a:rPr lang="ru-RU" sz="4100" dirty="0" smtClean="0">
                <a:latin typeface="Bahnschrift Condensed" pitchFamily="34" charset="0"/>
              </a:rPr>
              <a:t> </a:t>
            </a:r>
            <a:r>
              <a:rPr lang="ru-RU" sz="4100" dirty="0" err="1" smtClean="0">
                <a:latin typeface="Bahnschrift Condensed" pitchFamily="34" charset="0"/>
              </a:rPr>
              <a:t>Top</a:t>
            </a:r>
            <a:r>
              <a:rPr lang="ru-RU" sz="4100" dirty="0" smtClean="0">
                <a:latin typeface="Bahnschrift Condensed" pitchFamily="34" charset="0"/>
              </a:rPr>
              <a:t> </a:t>
            </a:r>
            <a:r>
              <a:rPr lang="ru-RU" sz="4100" dirty="0" err="1">
                <a:latin typeface="Bahnschrift Condensed" pitchFamily="34" charset="0"/>
              </a:rPr>
              <a:t>view</a:t>
            </a:r>
            <a:r>
              <a:rPr lang="ru-RU" sz="4100" dirty="0">
                <a:latin typeface="Bahnschrift Condensed" pitchFamily="34" charset="0"/>
              </a:rPr>
              <a:t> (вид сверху) </a:t>
            </a:r>
            <a:endParaRPr lang="ru-RU" sz="4100" dirty="0" smtClean="0">
              <a:latin typeface="Bahnschrift Condensed" pitchFamily="34" charset="0"/>
            </a:endParaRPr>
          </a:p>
          <a:p>
            <a:pPr marL="0" indent="0">
              <a:buNone/>
            </a:pPr>
            <a:r>
              <a:rPr lang="ru-RU" sz="4100" dirty="0" err="1" smtClean="0">
                <a:latin typeface="Bahnschrift Condensed" pitchFamily="34" charset="0"/>
              </a:rPr>
              <a:t>Bottom</a:t>
            </a:r>
            <a:r>
              <a:rPr lang="ru-RU" sz="4100" dirty="0" smtClean="0">
                <a:latin typeface="Bahnschrift Condensed" pitchFamily="34" charset="0"/>
              </a:rPr>
              <a:t> </a:t>
            </a:r>
            <a:r>
              <a:rPr lang="ru-RU" sz="4100" dirty="0" err="1">
                <a:latin typeface="Bahnschrift Condensed" pitchFamily="34" charset="0"/>
              </a:rPr>
              <a:t>view</a:t>
            </a:r>
            <a:r>
              <a:rPr lang="ru-RU" sz="4100" dirty="0">
                <a:latin typeface="Bahnschrift Condensed" pitchFamily="34" charset="0"/>
              </a:rPr>
              <a:t> </a:t>
            </a:r>
            <a:r>
              <a:rPr lang="ru-RU" sz="3800" dirty="0">
                <a:latin typeface="Bahnschrift Condensed" pitchFamily="34" charset="0"/>
              </a:rPr>
              <a:t>(</a:t>
            </a:r>
            <a:r>
              <a:rPr lang="ru-RU" sz="3800" dirty="0"/>
              <a:t>вид снизу</a:t>
            </a:r>
            <a:r>
              <a:rPr lang="ru-RU" sz="3800" dirty="0" smtClean="0"/>
              <a:t>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9655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3. Параметры. Фон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645024"/>
            <a:ext cx="8508082" cy="5760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Bahnschrift Condensed" pitchFamily="34" charset="0"/>
              </a:rPr>
              <a:t>н</a:t>
            </a:r>
            <a:r>
              <a:rPr lang="ru-RU" dirty="0" smtClean="0">
                <a:latin typeface="Bahnschrift Condensed" pitchFamily="34" charset="0"/>
              </a:rPr>
              <a:t>а фоне….</a:t>
            </a:r>
            <a:endParaRPr lang="ru-RU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76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3. Параметры. Качество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36912"/>
            <a:ext cx="8229600" cy="20882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Bahnschrift Condensed" pitchFamily="34" charset="0"/>
              </a:rPr>
              <a:t>Высокое качество,</a:t>
            </a:r>
          </a:p>
          <a:p>
            <a:pPr marL="0" indent="0" algn="ctr">
              <a:buNone/>
            </a:pPr>
            <a:r>
              <a:rPr lang="ru-RU" dirty="0">
                <a:latin typeface="Bahnschrift Condensed" pitchFamily="34" charset="0"/>
              </a:rPr>
              <a:t>Высокая детализация</a:t>
            </a:r>
          </a:p>
          <a:p>
            <a:pPr marL="0" indent="0" algn="ctr">
              <a:buNone/>
            </a:pPr>
            <a:r>
              <a:rPr lang="ru-RU" dirty="0">
                <a:latin typeface="Bahnschrift Condensed" pitchFamily="34" charset="0"/>
              </a:rPr>
              <a:t>Профессиональное </a:t>
            </a:r>
            <a:r>
              <a:rPr lang="ru-RU" dirty="0" smtClean="0">
                <a:latin typeface="Bahnschrift Condensed" pitchFamily="34" charset="0"/>
              </a:rPr>
              <a:t>качество</a:t>
            </a:r>
          </a:p>
          <a:p>
            <a:pPr marL="0" indent="0" algn="ctr">
              <a:buNone/>
            </a:pPr>
            <a:r>
              <a:rPr lang="ru-RU" dirty="0" err="1" smtClean="0">
                <a:latin typeface="Bahnschrift Condensed" pitchFamily="34" charset="0"/>
              </a:rPr>
              <a:t>Ультрадетализация</a:t>
            </a:r>
            <a:r>
              <a:rPr lang="ru-RU" dirty="0" smtClean="0">
                <a:latin typeface="Bahnschrift Condensed" pitchFamily="34" charset="0"/>
              </a:rPr>
              <a:t> </a:t>
            </a:r>
          </a:p>
          <a:p>
            <a:pPr marL="0" indent="0" algn="ctr">
              <a:buNone/>
            </a:pPr>
            <a:endParaRPr lang="ru-RU" dirty="0" smtClean="0">
              <a:latin typeface="Bahnschrift Condensed" pitchFamily="34" charset="0"/>
            </a:endParaRPr>
          </a:p>
          <a:p>
            <a:pPr marL="0" indent="0" algn="ctr">
              <a:buNone/>
            </a:pPr>
            <a:r>
              <a:rPr lang="ru-RU" i="1" dirty="0" smtClean="0">
                <a:latin typeface="Bahnschrift Condensed" pitchFamily="34" charset="0"/>
              </a:rPr>
              <a:t>Либо не указывать качество…</a:t>
            </a:r>
            <a:endParaRPr lang="ru-RU" i="1" dirty="0">
              <a:latin typeface="Bahnschrift Condensed" pitchFamily="34" charset="0"/>
            </a:endParaRP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404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</a:t>
            </a:r>
            <a:r>
              <a:rPr lang="ru-RU" dirty="0" smtClean="0"/>
              <a:t>. </a:t>
            </a:r>
            <a:r>
              <a:rPr lang="ru-RU" b="1" dirty="0" smtClean="0"/>
              <a:t>Параметры. </a:t>
            </a:r>
            <a:br>
              <a:rPr lang="ru-RU" b="1" dirty="0" smtClean="0"/>
            </a:br>
            <a:r>
              <a:rPr lang="ru-RU" b="1" dirty="0" smtClean="0"/>
              <a:t>Объем 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6406" y="2708920"/>
            <a:ext cx="8229600" cy="1828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Bahnschrift Condensed" pitchFamily="34" charset="0"/>
              </a:rPr>
              <a:t>3D</a:t>
            </a:r>
            <a:r>
              <a:rPr lang="ru-RU" sz="2400" dirty="0" smtClean="0">
                <a:latin typeface="Bahnschrift Condensed" pitchFamily="34" charset="0"/>
              </a:rPr>
              <a:t>-графика, живопись, фотография, иллюстрация, </a:t>
            </a:r>
          </a:p>
          <a:p>
            <a:pPr marL="0" indent="0" algn="ctr">
              <a:buNone/>
            </a:pPr>
            <a:r>
              <a:rPr lang="ru-RU" sz="2400" dirty="0" smtClean="0">
                <a:latin typeface="Bahnschrift Condensed" pitchFamily="34" charset="0"/>
              </a:rPr>
              <a:t> </a:t>
            </a:r>
            <a:r>
              <a:rPr lang="en-US" sz="2400" dirty="0" smtClean="0">
                <a:latin typeface="Bahnschrift Condensed" pitchFamily="34" charset="0"/>
              </a:rPr>
              <a:t>2D</a:t>
            </a:r>
            <a:r>
              <a:rPr lang="ru-RU" sz="2400" dirty="0" smtClean="0">
                <a:latin typeface="Bahnschrift Condensed" pitchFamily="34" charset="0"/>
              </a:rPr>
              <a:t>-графика, живопись, фотография, иллюстрация,</a:t>
            </a:r>
          </a:p>
          <a:p>
            <a:pPr marL="0" indent="0" algn="ctr">
              <a:buNone/>
            </a:pPr>
            <a:r>
              <a:rPr lang="ru-RU" sz="2400" dirty="0">
                <a:latin typeface="Bahnschrift Condensed" pitchFamily="34" charset="0"/>
              </a:rPr>
              <a:t>п</a:t>
            </a:r>
            <a:r>
              <a:rPr lang="ru-RU" sz="2400" dirty="0" smtClean="0">
                <a:latin typeface="Bahnschrift Condensed" pitchFamily="34" charset="0"/>
              </a:rPr>
              <a:t>араметры линз</a:t>
            </a:r>
            <a:r>
              <a:rPr lang="ru-RU" sz="2400" dirty="0">
                <a:latin typeface="Bahnschrift Condensed" pitchFamily="34" charset="0"/>
              </a:rPr>
              <a:t>, </a:t>
            </a:r>
            <a:r>
              <a:rPr lang="ru-RU" sz="2400" dirty="0" smtClean="0">
                <a:latin typeface="Bahnschrift Condensed" pitchFamily="34" charset="0"/>
              </a:rPr>
              <a:t>показатели </a:t>
            </a:r>
            <a:r>
              <a:rPr lang="en-US" sz="2400" dirty="0" smtClean="0">
                <a:latin typeface="Bahnschrift Condensed" pitchFamily="34" charset="0"/>
              </a:rPr>
              <a:t>ISO</a:t>
            </a:r>
            <a:r>
              <a:rPr lang="ru-RU" sz="2400" dirty="0" smtClean="0">
                <a:latin typeface="Bahnschrift Condensed" pitchFamily="34" charset="0"/>
              </a:rPr>
              <a:t> (цветочувствительность), </a:t>
            </a:r>
          </a:p>
          <a:p>
            <a:pPr marL="0" indent="0" algn="ctr">
              <a:buNone/>
            </a:pPr>
            <a:r>
              <a:rPr lang="ru-RU" sz="2400" dirty="0" smtClean="0">
                <a:latin typeface="Bahnschrift Condensed" pitchFamily="34" charset="0"/>
              </a:rPr>
              <a:t>соотношение сторон и т.д.</a:t>
            </a:r>
          </a:p>
          <a:p>
            <a:pPr marL="0" indent="0" algn="ctr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9289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Bahnschrift Condensed" pitchFamily="34" charset="0"/>
              </a:rPr>
              <a:t>Итоговый </a:t>
            </a:r>
            <a:r>
              <a:rPr lang="ru-RU" b="1" dirty="0" err="1" smtClean="0">
                <a:latin typeface="Bahnschrift Condensed" pitchFamily="34" charset="0"/>
              </a:rPr>
              <a:t>промпт</a:t>
            </a:r>
            <a:endParaRPr lang="ru-RU" b="1" dirty="0">
              <a:latin typeface="Bahnschrift Condense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776"/>
            <a:ext cx="2890664" cy="46085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000" dirty="0"/>
              <a:t>девочка, взмах руки, танец, розовое платье, кружевная ткань,</a:t>
            </a:r>
          </a:p>
          <a:p>
            <a:pPr marL="0" indent="0" algn="r">
              <a:buNone/>
            </a:pPr>
            <a:r>
              <a:rPr lang="ru-RU" sz="2000" dirty="0"/>
              <a:t>лучи золотого часа, холодные цвета, рассеянное освещение, </a:t>
            </a:r>
            <a:r>
              <a:rPr lang="ru-RU" sz="2000" dirty="0" err="1"/>
              <a:t>color</a:t>
            </a:r>
            <a:r>
              <a:rPr lang="ru-RU" sz="2000" dirty="0"/>
              <a:t> </a:t>
            </a:r>
            <a:r>
              <a:rPr lang="ru-RU" sz="2000" dirty="0" err="1"/>
              <a:t>palette</a:t>
            </a:r>
            <a:r>
              <a:rPr lang="ru-RU" sz="2000" dirty="0"/>
              <a:t> оливково-зелёный, </a:t>
            </a:r>
            <a:r>
              <a:rPr lang="ru-RU" sz="2000" dirty="0" smtClean="0"/>
              <a:t> </a:t>
            </a:r>
            <a:r>
              <a:rPr lang="ru-RU" sz="2000" b="1" dirty="0" smtClean="0"/>
              <a:t>картина </a:t>
            </a:r>
            <a:r>
              <a:rPr lang="ru-RU" sz="2000" b="1" dirty="0"/>
              <a:t>маслом, Иван Айвазовский, </a:t>
            </a:r>
            <a:r>
              <a:rPr lang="ru-RU" sz="2000" dirty="0"/>
              <a:t>вид сверху, на фоне морского пейзажа, </a:t>
            </a:r>
            <a:r>
              <a:rPr lang="ru-RU" sz="2000" dirty="0" err="1"/>
              <a:t>ультрадетализация</a:t>
            </a:r>
            <a:r>
              <a:rPr lang="ru-RU" sz="2000" dirty="0"/>
              <a:t>,</a:t>
            </a:r>
            <a:r>
              <a:rPr lang="ru-RU" sz="2000" b="1" dirty="0"/>
              <a:t> 3D-иллюстрация</a:t>
            </a:r>
          </a:p>
        </p:txBody>
      </p:sp>
      <p:pic>
        <p:nvPicPr>
          <p:cNvPr id="2050" name="Picture 2" descr="C:\Users\POLINA\Desktop\8ba24f8a088611f0aa4876232a015dfe_1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3960440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1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Портрет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776"/>
            <a:ext cx="2952328" cy="49685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000" dirty="0"/>
              <a:t>л</a:t>
            </a:r>
            <a:r>
              <a:rPr lang="ru-RU" sz="2000" dirty="0" smtClean="0"/>
              <a:t>ицо </a:t>
            </a:r>
            <a:r>
              <a:rPr lang="ru-RU" sz="2000" dirty="0"/>
              <a:t>девочки, густые ресницы, изумрудные глаза, маленький нос, тонкие губы, школьная форма, хлопковая ткань, </a:t>
            </a:r>
            <a:r>
              <a:rPr lang="ru-RU" sz="2000" dirty="0" err="1"/>
              <a:t>контровый</a:t>
            </a:r>
            <a:r>
              <a:rPr lang="ru-RU" sz="2000" dirty="0"/>
              <a:t> свет, теплые цвета, мягкое освещение, </a:t>
            </a:r>
            <a:r>
              <a:rPr lang="ru-RU" sz="2000" dirty="0" err="1"/>
              <a:t>color</a:t>
            </a:r>
            <a:r>
              <a:rPr lang="ru-RU" sz="2000" dirty="0"/>
              <a:t> </a:t>
            </a:r>
            <a:r>
              <a:rPr lang="ru-RU" sz="2000" dirty="0" err="1"/>
              <a:t>palette</a:t>
            </a:r>
            <a:r>
              <a:rPr lang="ru-RU" sz="2000" dirty="0"/>
              <a:t> фисташковый, фотографичный стиль, вид сверху, на фоне учебного класса, </a:t>
            </a:r>
            <a:r>
              <a:rPr lang="ru-RU" sz="2000" dirty="0" err="1"/>
              <a:t>гипердетализация</a:t>
            </a:r>
            <a:r>
              <a:rPr lang="ru-RU" sz="2000" dirty="0" smtClean="0"/>
              <a:t>,</a:t>
            </a:r>
          </a:p>
          <a:p>
            <a:pPr marL="0" indent="0" algn="r">
              <a:buNone/>
            </a:pPr>
            <a:r>
              <a:rPr lang="ru-RU" sz="2000" dirty="0" smtClean="0"/>
              <a:t> </a:t>
            </a:r>
            <a:r>
              <a:rPr lang="ru-RU" sz="2000" dirty="0"/>
              <a:t>2D-фотография  </a:t>
            </a:r>
            <a:endParaRPr lang="ru-RU" sz="2000" b="1" dirty="0"/>
          </a:p>
        </p:txBody>
      </p:sp>
      <p:pic>
        <p:nvPicPr>
          <p:cNvPr id="3074" name="Picture 2" descr="C:\Users\POLINA\Desktop\d80b6ea8088811f09c7e32a473b1cc82_1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54" y="1772816"/>
            <a:ext cx="3888432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71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Фэнтези</a:t>
            </a:r>
            <a:r>
              <a:rPr lang="ru-RU" b="1" dirty="0" smtClean="0"/>
              <a:t> персонажи 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2952328" cy="40050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400" dirty="0"/>
              <a:t>единорог из будущего, хаос, тёплые цвета, мягкое освещение, </a:t>
            </a:r>
            <a:r>
              <a:rPr lang="ru-RU" sz="2400" dirty="0" err="1"/>
              <a:t>color</a:t>
            </a:r>
            <a:r>
              <a:rPr lang="ru-RU" sz="2400" dirty="0"/>
              <a:t> </a:t>
            </a:r>
            <a:r>
              <a:rPr lang="ru-RU" sz="2400" dirty="0" err="1"/>
              <a:t>palette</a:t>
            </a:r>
            <a:r>
              <a:rPr lang="ru-RU" sz="2400" dirty="0"/>
              <a:t>  оранжевый, </a:t>
            </a:r>
            <a:r>
              <a:rPr lang="ru-RU" sz="2400" b="1" dirty="0" err="1"/>
              <a:t>cтиль</a:t>
            </a:r>
            <a:r>
              <a:rPr lang="ru-RU" sz="2400" b="1" dirty="0"/>
              <a:t> Диснея,</a:t>
            </a:r>
            <a:r>
              <a:rPr lang="ru-RU" sz="2400" dirty="0"/>
              <a:t> вид слева, на фоне </a:t>
            </a:r>
            <a:r>
              <a:rPr lang="ru-RU" sz="2400" dirty="0" smtClean="0"/>
              <a:t>сказочного </a:t>
            </a:r>
            <a:r>
              <a:rPr lang="ru-RU" sz="2400" dirty="0"/>
              <a:t>леса, детализация, 3D-графика</a:t>
            </a:r>
          </a:p>
        </p:txBody>
      </p:sp>
      <p:pic>
        <p:nvPicPr>
          <p:cNvPr id="1028" name="Picture 4" descr="C:\Users\POLINA\Desktop\d96e24c6094c11f0bc9682963e3c41a8_1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816"/>
            <a:ext cx="4221088" cy="422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63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Сюжет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2952328" cy="51125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400" dirty="0"/>
              <a:t>дети, спортивная форма, </a:t>
            </a:r>
            <a:r>
              <a:rPr lang="ru-RU" sz="2400" b="1" dirty="0"/>
              <a:t>игра, волейбол,</a:t>
            </a:r>
          </a:p>
          <a:p>
            <a:pPr marL="0" indent="0" algn="r">
              <a:buNone/>
            </a:pPr>
            <a:r>
              <a:rPr lang="ru-RU" sz="2400" dirty="0"/>
              <a:t>неоновые огни, тёплые цвета, рассеянное освещение, </a:t>
            </a:r>
            <a:r>
              <a:rPr lang="ru-RU" sz="2400" dirty="0" err="1"/>
              <a:t>color</a:t>
            </a:r>
            <a:r>
              <a:rPr lang="ru-RU" sz="2400" dirty="0"/>
              <a:t> </a:t>
            </a:r>
            <a:r>
              <a:rPr lang="ru-RU" sz="2400" dirty="0" err="1"/>
              <a:t>palette</a:t>
            </a:r>
            <a:r>
              <a:rPr lang="ru-RU" sz="2400" dirty="0"/>
              <a:t> синий</a:t>
            </a:r>
            <a:r>
              <a:rPr lang="ru-RU" sz="2400" b="1" dirty="0"/>
              <a:t>,  </a:t>
            </a:r>
            <a:r>
              <a:rPr lang="ru-RU" sz="2400" b="1" dirty="0" err="1"/>
              <a:t>cтиль</a:t>
            </a:r>
            <a:r>
              <a:rPr lang="ru-RU" sz="2400" b="1" dirty="0"/>
              <a:t> </a:t>
            </a:r>
            <a:r>
              <a:rPr lang="ru-RU" sz="2400" b="1" dirty="0" err="1"/>
              <a:t>Pixar</a:t>
            </a:r>
            <a:r>
              <a:rPr lang="ru-RU" sz="2400" b="1" dirty="0"/>
              <a:t>, </a:t>
            </a:r>
            <a:r>
              <a:rPr lang="ru-RU" sz="2400" dirty="0"/>
              <a:t>вид справа, на фоне спортивного зала современной школы, детализация, 2D-графика</a:t>
            </a:r>
          </a:p>
          <a:p>
            <a:pPr marL="0" indent="0" algn="r">
              <a:buNone/>
            </a:pPr>
            <a:endParaRPr lang="ru-RU" sz="2400" dirty="0"/>
          </a:p>
        </p:txBody>
      </p:sp>
      <p:pic>
        <p:nvPicPr>
          <p:cNvPr id="2051" name="Picture 3" descr="C:\Users\POLINA\Desktop\27d62f54094c11f0accc2e814483879f_1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44824"/>
            <a:ext cx="4005064" cy="400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5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Архитектурные объекты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2952328" cy="39604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400" dirty="0"/>
              <a:t>современная школа, неоновые огни, тёплые цвета, мягкое освещение, </a:t>
            </a:r>
            <a:r>
              <a:rPr lang="ru-RU" sz="2400" dirty="0" err="1"/>
              <a:t>color</a:t>
            </a:r>
            <a:r>
              <a:rPr lang="ru-RU" sz="2400" dirty="0"/>
              <a:t> </a:t>
            </a:r>
            <a:r>
              <a:rPr lang="ru-RU" sz="2400" dirty="0" err="1"/>
              <a:t>palette</a:t>
            </a:r>
            <a:r>
              <a:rPr lang="ru-RU" sz="2400" dirty="0"/>
              <a:t> сиреневый, </a:t>
            </a:r>
            <a:r>
              <a:rPr lang="ru-RU" sz="2400" b="1" dirty="0" err="1"/>
              <a:t>cтиль</a:t>
            </a:r>
            <a:r>
              <a:rPr lang="ru-RU" sz="2400" b="1" dirty="0"/>
              <a:t> модерн</a:t>
            </a:r>
            <a:r>
              <a:rPr lang="ru-RU" sz="2400" dirty="0"/>
              <a:t>, вид сверху, на фоне гор Саян, детализация, 2D-графика</a:t>
            </a:r>
          </a:p>
        </p:txBody>
      </p:sp>
      <p:pic>
        <p:nvPicPr>
          <p:cNvPr id="3074" name="Picture 2" descr="C:\Users\POLINA\Desktop\d65ba2e2094d11f09eb2b614016fccd2_1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26978"/>
            <a:ext cx="4221088" cy="422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95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Раскраска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88840"/>
            <a:ext cx="2952328" cy="36066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400" b="1" u="sng" dirty="0"/>
              <a:t>р</a:t>
            </a:r>
            <a:r>
              <a:rPr lang="ru-RU" sz="2400" b="1" u="sng" dirty="0" smtClean="0"/>
              <a:t>ыбка Диснея</a:t>
            </a:r>
            <a:r>
              <a:rPr lang="ru-RU" sz="2400" b="1" dirty="0" smtClean="0"/>
              <a:t>, </a:t>
            </a:r>
            <a:r>
              <a:rPr lang="ru-RU" sz="2400" dirty="0"/>
              <a:t>раскраска, монохромный</a:t>
            </a:r>
            <a:r>
              <a:rPr lang="ru-RU" sz="2400" dirty="0" smtClean="0"/>
              <a:t>, оттенки серого, </a:t>
            </a:r>
            <a:r>
              <a:rPr lang="ru-RU" sz="2400" dirty="0"/>
              <a:t>линейный рисунок, четкие линии тушью, черно-белые тени, детализация, размытие, </a:t>
            </a:r>
            <a:r>
              <a:rPr lang="ru-RU" sz="2400" dirty="0" smtClean="0"/>
              <a:t>сплошной</a:t>
            </a:r>
            <a:endParaRPr lang="ru-RU" sz="2400" dirty="0"/>
          </a:p>
        </p:txBody>
      </p:sp>
      <p:pic>
        <p:nvPicPr>
          <p:cNvPr id="4098" name="Picture 2" descr="C:\Users\POLINA\Desktop\ab8e1dbd088911f0a6a6ea3649b96a8c_1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3462636" cy="3462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67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OLINA\Desktop\5ca9c12c69e0a275947229f150dc9d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92603" y="404664"/>
            <a:ext cx="813308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b="1" dirty="0" err="1" smtClean="0">
                <a:latin typeface="Bahnschrift Light Condensed" pitchFamily="34" charset="0"/>
              </a:rPr>
              <a:t>Нейросети</a:t>
            </a:r>
            <a:r>
              <a:rPr lang="ru-RU" sz="4000" b="1" dirty="0" smtClean="0">
                <a:latin typeface="Bahnschrift Light Condensed" pitchFamily="34" charset="0"/>
              </a:rPr>
              <a:t> </a:t>
            </a:r>
            <a:r>
              <a:rPr lang="ru-RU" sz="4000" dirty="0" smtClean="0">
                <a:latin typeface="Bahnschrift Light Condensed" pitchFamily="34" charset="0"/>
              </a:rPr>
              <a:t>для создания графики. </a:t>
            </a:r>
          </a:p>
          <a:p>
            <a:pPr algn="r"/>
            <a:r>
              <a:rPr lang="ru-RU" sz="2800" dirty="0" smtClean="0">
                <a:latin typeface="Bahnschrift Light Condensed" pitchFamily="34" charset="0"/>
              </a:rPr>
              <a:t>Разработчики</a:t>
            </a:r>
            <a:r>
              <a:rPr lang="ru-RU" sz="4000" dirty="0" smtClean="0">
                <a:latin typeface="Bahnschrift Light Condensed" pitchFamily="34" charset="0"/>
              </a:rPr>
              <a:t> </a:t>
            </a:r>
            <a:endParaRPr lang="ru-RU" sz="4000" dirty="0">
              <a:latin typeface="Bahnschrift Light Condensed" pitchFamily="34" charset="0"/>
            </a:endParaRPr>
          </a:p>
        </p:txBody>
      </p:sp>
      <p:pic>
        <p:nvPicPr>
          <p:cNvPr id="1026" name="Picture 2" descr="C:\Users\POLINA\Desktop\Скриншот 10-03-2025 144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65" y="1874689"/>
            <a:ext cx="5054207" cy="313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OLINA\Desktop\Скриншот 10-03-2025 144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81" y="3479200"/>
            <a:ext cx="4521007" cy="3149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5212686"/>
            <a:ext cx="2376264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Научно-исследовательский институт </a:t>
            </a:r>
            <a:r>
              <a:rPr lang="en-US" dirty="0" smtClean="0"/>
              <a:t>AIRI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2922864"/>
            <a:ext cx="244827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Яндекс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7286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Фон презентации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2952328" cy="39604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400" b="1" dirty="0" smtClean="0"/>
              <a:t>Градиентный фон:</a:t>
            </a:r>
          </a:p>
          <a:p>
            <a:pPr marL="0" indent="0" algn="r">
              <a:buNone/>
            </a:pPr>
            <a:r>
              <a:rPr lang="en-US" sz="2400" dirty="0" smtClean="0"/>
              <a:t>Smooth </a:t>
            </a:r>
            <a:r>
              <a:rPr lang="en-US" sz="2400" dirty="0"/>
              <a:t>gradient background with transitions between pastel colors, creating a soft and modern look, color palette </a:t>
            </a:r>
            <a:r>
              <a:rPr lang="en-US" sz="2400" dirty="0" err="1"/>
              <a:t>сиреневый</a:t>
            </a:r>
            <a:r>
              <a:rPr lang="en-US" sz="2400" dirty="0"/>
              <a:t>, 3D-графика</a:t>
            </a:r>
            <a:endParaRPr lang="ru-RU" sz="2400" dirty="0"/>
          </a:p>
        </p:txBody>
      </p:sp>
      <p:pic>
        <p:nvPicPr>
          <p:cNvPr id="4" name="Picture 2" descr="C:\Users\POLINA\Desktop\ad7bb0d81b2e11f0880e2ec7f0e890f6_1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772816"/>
            <a:ext cx="3744416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38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Фон презентации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2952328" cy="39604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400" b="1" dirty="0" smtClean="0"/>
              <a:t>Абстрактный фон:</a:t>
            </a:r>
          </a:p>
          <a:p>
            <a:pPr marL="0" indent="0" algn="r">
              <a:buNone/>
            </a:pPr>
            <a:r>
              <a:rPr lang="en-US" sz="2400" dirty="0"/>
              <a:t>Abstract background with dynamic patterns, vibrant colors, and geometric shapes, color palette </a:t>
            </a:r>
            <a:r>
              <a:rPr lang="ru-RU" sz="2400" dirty="0"/>
              <a:t>сиреневый, 3</a:t>
            </a:r>
            <a:r>
              <a:rPr lang="en-US" sz="2400" dirty="0"/>
              <a:t>D-</a:t>
            </a:r>
            <a:r>
              <a:rPr lang="ru-RU" sz="2400" dirty="0"/>
              <a:t>графика</a:t>
            </a:r>
            <a:endParaRPr lang="ru-RU" sz="2400" dirty="0" smtClean="0"/>
          </a:p>
        </p:txBody>
      </p:sp>
      <p:pic>
        <p:nvPicPr>
          <p:cNvPr id="2051" name="Picture 3" descr="C:\Users\POLINA\Desktop\fac41a431b3211f0a5e50a89b8a62c69_1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4221088" cy="422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69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102"/>
            <a:ext cx="9139237" cy="6858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Фон презентации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2952328" cy="39604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400" b="1" dirty="0" smtClean="0"/>
              <a:t>Минимализм:</a:t>
            </a:r>
          </a:p>
          <a:p>
            <a:pPr marL="0" indent="0" algn="r">
              <a:buNone/>
            </a:pPr>
            <a:r>
              <a:rPr lang="en-US" sz="2400" dirty="0"/>
              <a:t>Minimalistic background with soft neutral colors, subtle shadows, and an elegant feel, </a:t>
            </a:r>
            <a:r>
              <a:rPr lang="en-US" sz="2400" dirty="0" smtClean="0"/>
              <a:t> </a:t>
            </a:r>
            <a:r>
              <a:rPr lang="en-US" sz="2400" dirty="0"/>
              <a:t>color palette </a:t>
            </a:r>
            <a:r>
              <a:rPr lang="en-US" sz="2400" dirty="0" err="1"/>
              <a:t>сиреневый</a:t>
            </a:r>
            <a:r>
              <a:rPr lang="en-US" sz="2400" dirty="0"/>
              <a:t>, 3D-графика</a:t>
            </a:r>
            <a:endParaRPr lang="ru-RU" sz="2400" dirty="0" smtClean="0"/>
          </a:p>
        </p:txBody>
      </p:sp>
      <p:pic>
        <p:nvPicPr>
          <p:cNvPr id="3074" name="Picture 2" descr="C:\Users\POLINA\Desktop\a60874301b3211f0a22faa782fb36460_1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221088" cy="422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8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ahnschrift Condensed" pitchFamily="34" charset="0"/>
              </a:rPr>
              <a:t>Каталог стилей. </a:t>
            </a:r>
            <a:r>
              <a:rPr lang="en-US" dirty="0">
                <a:latin typeface="Bahnschrift Condensed" pitchFamily="34" charset="0"/>
              </a:rPr>
              <a:t>the-ai-art.com</a:t>
            </a:r>
            <a:r>
              <a:rPr lang="ru-RU" dirty="0" smtClean="0">
                <a:latin typeface="Bahnschrift Condensed" pitchFamily="34" charset="0"/>
              </a:rPr>
              <a:t> </a:t>
            </a:r>
            <a:endParaRPr lang="ru-RU" dirty="0">
              <a:latin typeface="Bahnschrift Condensed" pitchFamily="34" charset="0"/>
            </a:endParaRPr>
          </a:p>
        </p:txBody>
      </p:sp>
      <p:pic>
        <p:nvPicPr>
          <p:cNvPr id="1026" name="Picture 2" descr="C:\Users\POLINA\Desktop\2025-04-02_13-59-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151" y="2060848"/>
            <a:ext cx="604867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POLINA\Desktop\clck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73" y="2564904"/>
            <a:ext cx="2330388" cy="2330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65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OLINA\Desktop\5ca9c12c69e0a275947229f150dc9d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" y="0"/>
            <a:ext cx="9144000" cy="693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92603" y="404664"/>
            <a:ext cx="813308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2800" b="1" dirty="0" smtClean="0">
              <a:latin typeface="Bahnschrift Light Condensed" pitchFamily="34" charset="0"/>
            </a:endParaRPr>
          </a:p>
          <a:p>
            <a:pPr algn="r"/>
            <a:r>
              <a:rPr lang="ru-RU" sz="2800" b="1" dirty="0" smtClean="0">
                <a:latin typeface="Bahnschrift Light Condensed" pitchFamily="34" charset="0"/>
              </a:rPr>
              <a:t>«Кандинский».</a:t>
            </a:r>
          </a:p>
          <a:p>
            <a:pPr algn="r"/>
            <a:r>
              <a:rPr lang="ru-RU" sz="2800" b="1" dirty="0" smtClean="0">
                <a:latin typeface="Bahnschrift Light Condensed" pitchFamily="34" charset="0"/>
              </a:rPr>
              <a:t> Платформа для генерации</a:t>
            </a:r>
            <a:r>
              <a:rPr lang="en-US" sz="2800" b="1" dirty="0" smtClean="0">
                <a:latin typeface="Bahnschrift Light Condensed" pitchFamily="34" charset="0"/>
              </a:rPr>
              <a:t> </a:t>
            </a:r>
            <a:endParaRPr lang="ru-RU" sz="2800" b="1" dirty="0" smtClean="0">
              <a:latin typeface="Bahnschrift Light Condensed" pitchFamily="34" charset="0"/>
            </a:endParaRPr>
          </a:p>
          <a:p>
            <a:pPr algn="r"/>
            <a:r>
              <a:rPr lang="ru-RU" sz="2800" b="1" dirty="0" smtClean="0">
                <a:latin typeface="Bahnschrift Light Condensed" pitchFamily="34" charset="0"/>
              </a:rPr>
              <a:t>«</a:t>
            </a:r>
            <a:r>
              <a:rPr lang="en-US" sz="2800" b="1" dirty="0" smtClean="0">
                <a:latin typeface="Bahnschrift Light Condensed" pitchFamily="34" charset="0"/>
              </a:rPr>
              <a:t>Fusion Brain</a:t>
            </a:r>
            <a:r>
              <a:rPr lang="ru-RU" sz="2800" b="1" dirty="0" smtClean="0">
                <a:latin typeface="Bahnschrift Light Condensed" pitchFamily="34" charset="0"/>
              </a:rPr>
              <a:t>» </a:t>
            </a:r>
          </a:p>
          <a:p>
            <a:pPr algn="r"/>
            <a:endParaRPr lang="ru-RU" sz="3200" dirty="0">
              <a:latin typeface="Bahnschrift Light Condensed" pitchFamily="34" charset="0"/>
            </a:endParaRPr>
          </a:p>
        </p:txBody>
      </p:sp>
      <p:pic>
        <p:nvPicPr>
          <p:cNvPr id="5122" name="Picture 2" descr="C:\Users\POLINA\Desktop\2025-04-17_09-37-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12" y="1999790"/>
            <a:ext cx="6999959" cy="379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POLINA\Desktop\cl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47" y="2348880"/>
            <a:ext cx="280831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низ 13"/>
          <p:cNvSpPr/>
          <p:nvPr/>
        </p:nvSpPr>
        <p:spPr>
          <a:xfrm>
            <a:off x="7325842" y="4905164"/>
            <a:ext cx="483234" cy="504056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257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OLINA\Desktop\5ca9c12c69e0a275947229f150dc9d6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92603" y="404664"/>
            <a:ext cx="813308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latin typeface="Bahnschrift Light Condensed" pitchFamily="34" charset="0"/>
              </a:rPr>
              <a:t>«Кандинский».</a:t>
            </a:r>
          </a:p>
          <a:p>
            <a:pPr algn="r"/>
            <a:r>
              <a:rPr lang="ru-RU" sz="2800" b="1" dirty="0" smtClean="0">
                <a:latin typeface="Bahnschrift Light Condensed" pitchFamily="34" charset="0"/>
              </a:rPr>
              <a:t> Платформа для генерации</a:t>
            </a:r>
            <a:r>
              <a:rPr lang="en-US" sz="2800" b="1" dirty="0" smtClean="0">
                <a:latin typeface="Bahnschrift Light Condensed" pitchFamily="34" charset="0"/>
              </a:rPr>
              <a:t> </a:t>
            </a:r>
            <a:endParaRPr lang="ru-RU" sz="2800" b="1" dirty="0" smtClean="0">
              <a:latin typeface="Bahnschrift Light Condensed" pitchFamily="34" charset="0"/>
            </a:endParaRPr>
          </a:p>
          <a:p>
            <a:pPr algn="r"/>
            <a:r>
              <a:rPr lang="ru-RU" sz="2800" b="1" dirty="0" smtClean="0">
                <a:latin typeface="Bahnschrift Light Condensed" pitchFamily="34" charset="0"/>
              </a:rPr>
              <a:t>«</a:t>
            </a:r>
            <a:r>
              <a:rPr lang="en-US" sz="2800" b="1" dirty="0" smtClean="0">
                <a:latin typeface="Bahnschrift Light Condensed" pitchFamily="34" charset="0"/>
              </a:rPr>
              <a:t>Fusion Brain</a:t>
            </a:r>
            <a:r>
              <a:rPr lang="ru-RU" sz="2800" b="1" dirty="0" smtClean="0">
                <a:latin typeface="Bahnschrift Light Condensed" pitchFamily="34" charset="0"/>
              </a:rPr>
              <a:t>» </a:t>
            </a:r>
          </a:p>
          <a:p>
            <a:pPr algn="r"/>
            <a:endParaRPr lang="ru-RU" sz="3200" dirty="0">
              <a:latin typeface="Bahnschrift Light Condensed" pitchFamily="34" charset="0"/>
            </a:endParaRPr>
          </a:p>
        </p:txBody>
      </p:sp>
      <p:pic>
        <p:nvPicPr>
          <p:cNvPr id="7170" name="Picture 2" descr="C:\Users\POLINA\Desktop\2025-04-17_09-56-3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68" y="1772816"/>
            <a:ext cx="753215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1741466" y="5733256"/>
            <a:ext cx="172819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491644" y="4831753"/>
            <a:ext cx="504056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779912" y="4831753"/>
            <a:ext cx="216024" cy="9015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993068" y="1139676"/>
            <a:ext cx="482588" cy="1065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517029" y="6125825"/>
            <a:ext cx="136815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Ваш запрос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355976" y="3105834"/>
            <a:ext cx="204510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з</a:t>
            </a:r>
            <a:r>
              <a:rPr lang="ru-RU" dirty="0" smtClean="0"/>
              <a:t>десь появится результат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95600" y="5097838"/>
            <a:ext cx="129614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создать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3743908" y="836712"/>
            <a:ext cx="288032" cy="8355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275856" y="886534"/>
            <a:ext cx="129614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скачать</a:t>
            </a: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4797507" y="4805278"/>
            <a:ext cx="403598" cy="927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240744" y="4719057"/>
            <a:ext cx="165165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з</a:t>
            </a:r>
            <a:r>
              <a:rPr lang="ru-RU" dirty="0" smtClean="0"/>
              <a:t>десь можно выбрать стиль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130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OLINA\Desktop\5ca9c12c69e0a275947229f150dc9d6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92603" y="377798"/>
            <a:ext cx="813308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latin typeface="Bahnschrift Light Condensed" pitchFamily="34" charset="0"/>
              </a:rPr>
              <a:t>«Кандинский».</a:t>
            </a:r>
          </a:p>
          <a:p>
            <a:pPr algn="r"/>
            <a:r>
              <a:rPr lang="ru-RU" sz="2800" b="1" dirty="0" smtClean="0">
                <a:latin typeface="Bahnschrift Light Condensed" pitchFamily="34" charset="0"/>
              </a:rPr>
              <a:t> Платформа для генерации</a:t>
            </a:r>
            <a:r>
              <a:rPr lang="en-US" sz="2800" b="1" dirty="0" smtClean="0">
                <a:latin typeface="Bahnschrift Light Condensed" pitchFamily="34" charset="0"/>
              </a:rPr>
              <a:t> </a:t>
            </a:r>
            <a:endParaRPr lang="ru-RU" sz="2800" b="1" dirty="0" smtClean="0">
              <a:latin typeface="Bahnschrift Light Condensed" pitchFamily="34" charset="0"/>
            </a:endParaRPr>
          </a:p>
          <a:p>
            <a:pPr algn="r"/>
            <a:r>
              <a:rPr lang="ru-RU" sz="2800" b="1" dirty="0" smtClean="0">
                <a:latin typeface="Bahnschrift Light Condensed" pitchFamily="34" charset="0"/>
              </a:rPr>
              <a:t>«</a:t>
            </a:r>
            <a:r>
              <a:rPr lang="en-US" sz="2800" b="1" dirty="0" smtClean="0">
                <a:latin typeface="Bahnschrift Light Condensed" pitchFamily="34" charset="0"/>
              </a:rPr>
              <a:t>Fusion Brain</a:t>
            </a:r>
            <a:r>
              <a:rPr lang="ru-RU" sz="2800" b="1" dirty="0" smtClean="0">
                <a:latin typeface="Bahnschrift Light Condensed" pitchFamily="34" charset="0"/>
              </a:rPr>
              <a:t>» </a:t>
            </a:r>
          </a:p>
          <a:p>
            <a:pPr algn="r"/>
            <a:endParaRPr lang="ru-RU" sz="3200" dirty="0">
              <a:latin typeface="Bahnschrift Light Condensed" pitchFamily="34" charset="0"/>
            </a:endParaRPr>
          </a:p>
        </p:txBody>
      </p:sp>
      <p:pic>
        <p:nvPicPr>
          <p:cNvPr id="8194" name="Picture 2" descr="C:\Users\POLINA\Desktop\2025-04-17_10-24-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47289"/>
            <a:ext cx="6323377" cy="5041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88224" y="3717032"/>
            <a:ext cx="106679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тили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21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OLINA\Desktop\5ca9c12c69e0a275947229f150dc9d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92603" y="404664"/>
            <a:ext cx="813308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2800" b="1" dirty="0" smtClean="0">
              <a:latin typeface="Bahnschrift Light Condensed" pitchFamily="34" charset="0"/>
            </a:endParaRPr>
          </a:p>
          <a:p>
            <a:pPr algn="r"/>
            <a:r>
              <a:rPr lang="ru-RU" sz="2800" b="1" dirty="0" smtClean="0">
                <a:latin typeface="Bahnschrift Light Condensed" pitchFamily="34" charset="0"/>
              </a:rPr>
              <a:t>«</a:t>
            </a:r>
            <a:r>
              <a:rPr lang="ru-RU" sz="2800" b="1" dirty="0" err="1" smtClean="0">
                <a:latin typeface="Bahnschrift Light Condensed" pitchFamily="34" charset="0"/>
              </a:rPr>
              <a:t>Шедеврум</a:t>
            </a:r>
            <a:r>
              <a:rPr lang="ru-RU" sz="2800" b="1" dirty="0" smtClean="0">
                <a:latin typeface="Bahnschrift Light Condensed" pitchFamily="34" charset="0"/>
              </a:rPr>
              <a:t>»</a:t>
            </a:r>
          </a:p>
          <a:p>
            <a:pPr algn="r"/>
            <a:r>
              <a:rPr lang="ru-RU" sz="2800" b="1" dirty="0" smtClean="0">
                <a:latin typeface="Bahnschrift Light Condensed" pitchFamily="34" charset="0"/>
              </a:rPr>
              <a:t>Платформы </a:t>
            </a:r>
            <a:r>
              <a:rPr lang="ru-RU" sz="2800" b="1" dirty="0">
                <a:latin typeface="Bahnschrift Light Condensed" pitchFamily="34" charset="0"/>
              </a:rPr>
              <a:t>для генерации</a:t>
            </a:r>
            <a:r>
              <a:rPr lang="en-US" sz="2800" b="1" dirty="0">
                <a:latin typeface="Bahnschrift Light Condensed" pitchFamily="34" charset="0"/>
              </a:rPr>
              <a:t> </a:t>
            </a:r>
            <a:endParaRPr lang="ru-RU" sz="2800" b="1" dirty="0">
              <a:latin typeface="Bahnschrift Light Condensed" pitchFamily="34" charset="0"/>
            </a:endParaRPr>
          </a:p>
          <a:p>
            <a:pPr algn="r"/>
            <a:r>
              <a:rPr lang="en-US" sz="2800" b="1" dirty="0" err="1">
                <a:latin typeface="Bahnschrift Light Condensed" pitchFamily="34" charset="0"/>
              </a:rPr>
              <a:t>YandexArt</a:t>
            </a:r>
            <a:r>
              <a:rPr lang="en-US" sz="2800" b="1" dirty="0">
                <a:latin typeface="Bahnschrift Light Condensed" pitchFamily="34" charset="0"/>
              </a:rPr>
              <a:t> </a:t>
            </a:r>
            <a:r>
              <a:rPr lang="ru-RU" sz="2800" b="1" dirty="0">
                <a:latin typeface="Bahnschrift Light Condensed" pitchFamily="34" charset="0"/>
              </a:rPr>
              <a:t>и </a:t>
            </a:r>
            <a:r>
              <a:rPr lang="en-US" sz="2800" b="1" dirty="0" err="1">
                <a:latin typeface="Bahnschrift Light Condensed" pitchFamily="34" charset="0"/>
              </a:rPr>
              <a:t>YandexGPT</a:t>
            </a:r>
            <a:r>
              <a:rPr lang="ru-RU" sz="2800" b="1" dirty="0" smtClean="0">
                <a:latin typeface="Bahnschrift Light Condensed" pitchFamily="34" charset="0"/>
              </a:rPr>
              <a:t> </a:t>
            </a:r>
            <a:endParaRPr lang="ru-RU" sz="2800" b="1" dirty="0">
              <a:latin typeface="Bahnschrift Light Condensed" pitchFamily="34" charset="0"/>
            </a:endParaRPr>
          </a:p>
          <a:p>
            <a:pPr algn="r"/>
            <a:endParaRPr lang="ru-RU" sz="3200" dirty="0">
              <a:latin typeface="Bahnschrift Light Condensed" pitchFamily="34" charset="0"/>
            </a:endParaRPr>
          </a:p>
          <a:p>
            <a:pPr algn="r"/>
            <a:endParaRPr lang="ru-RU" sz="2800" dirty="0">
              <a:latin typeface="Bahnschrift Light Condensed" pitchFamily="34" charset="0"/>
            </a:endParaRPr>
          </a:p>
        </p:txBody>
      </p:sp>
      <p:pic>
        <p:nvPicPr>
          <p:cNvPr id="4098" name="Picture 2" descr="C:\Users\POLINA\Desktop\2025-04-17_09-27-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4689"/>
            <a:ext cx="9144000" cy="103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6660232" y="1874689"/>
            <a:ext cx="1008112" cy="519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C:\Users\POLINA\Desktop\2025-04-17_09-28-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597" y="3288551"/>
            <a:ext cx="5268691" cy="3459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394894" y="4078541"/>
            <a:ext cx="1728192" cy="1728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445224"/>
            <a:ext cx="223224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65573" y="5554106"/>
            <a:ext cx="2045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</a:t>
            </a:r>
            <a:r>
              <a:rPr lang="ru-RU" dirty="0" smtClean="0"/>
              <a:t>десь появится результат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3132233" y="5301343"/>
            <a:ext cx="360040" cy="505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83768" y="4653136"/>
            <a:ext cx="1440160" cy="2895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48157" y="46132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Ваш запрос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65225" y="3573016"/>
            <a:ext cx="1656184" cy="2952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сохраняем картинку, кликая на неё правой кнопкой мыши</a:t>
            </a:r>
          </a:p>
        </p:txBody>
      </p:sp>
    </p:spTree>
    <p:extLst>
      <p:ext uri="{BB962C8B-B14F-4D97-AF65-F5344CB8AC3E}">
        <p14:creationId xmlns:p14="http://schemas.microsoft.com/office/powerpoint/2010/main" val="227673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OLINA\Desktop\5ca9c12c69e0a275947229f150dc9d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93246" y="-129257"/>
            <a:ext cx="813308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400" b="1" dirty="0" smtClean="0">
                <a:latin typeface="Bahnschrift Light Condensed" pitchFamily="34" charset="0"/>
              </a:rPr>
              <a:t>Сравним  </a:t>
            </a:r>
            <a:endParaRPr lang="ru-RU" sz="5400" dirty="0">
              <a:latin typeface="Bahnschrift Light Condens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321" y="636338"/>
            <a:ext cx="3168353" cy="55399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/>
              <a:t>Кандинский</a:t>
            </a:r>
            <a:endParaRPr lang="ru-RU" sz="2800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Высокое качество изображений, без отсылки к запросу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Поддержка более 100 языков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Режим доработки изображений, инструментарий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Наличие более 20 стилей. Стиль выбирает пользователь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Дизайн графического редактора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Скачанные картинки – без водяного знака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Чат-бот </a:t>
            </a:r>
            <a:endParaRPr lang="ru-RU" sz="2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851920" y="1556792"/>
            <a:ext cx="4974415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err="1"/>
              <a:t>Ш</a:t>
            </a:r>
            <a:r>
              <a:rPr lang="ru-RU" sz="3600" b="1" dirty="0" err="1" smtClean="0"/>
              <a:t>едеврум</a:t>
            </a:r>
            <a:r>
              <a:rPr lang="ru-RU" sz="3600" b="1" dirty="0" smtClean="0"/>
              <a:t> </a:t>
            </a:r>
            <a:endParaRPr lang="ru-RU" sz="2800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Качество регулируется по запросу пользователя </a:t>
            </a:r>
            <a:r>
              <a:rPr lang="ru-RU" dirty="0" smtClean="0"/>
              <a:t>(детализация)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Нейронная </a:t>
            </a:r>
            <a:r>
              <a:rPr lang="ru-RU" dirty="0"/>
              <a:t>«социальная сеть»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с возможностью просматривать ленту публикаций других пользователей, ставить лайки и комментировать, делать </a:t>
            </a:r>
            <a:r>
              <a:rPr lang="ru-RU" dirty="0" err="1" smtClean="0"/>
              <a:t>репосты</a:t>
            </a:r>
            <a:r>
              <a:rPr lang="ru-RU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Предлагает </a:t>
            </a:r>
            <a:r>
              <a:rPr lang="ru-RU" dirty="0"/>
              <a:t>выбрать варианты </a:t>
            </a:r>
            <a:r>
              <a:rPr lang="ru-RU" dirty="0" smtClean="0"/>
              <a:t>изображений, генерирует сразу несколько картинок за один </a:t>
            </a:r>
            <a:r>
              <a:rPr lang="ru-RU" dirty="0" err="1" smtClean="0"/>
              <a:t>промпт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Приложение. Версия в браузере – с </a:t>
            </a:r>
            <a:r>
              <a:rPr lang="ru-RU" dirty="0" smtClean="0"/>
              <a:t>рекламой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Удобен для поиска идей и трансляции своих результатов и запросов  для аудитории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Скачать картинку получится только с водяным знаком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Фильтрумы</a:t>
            </a:r>
            <a:r>
              <a:rPr lang="ru-RU" dirty="0" smtClean="0"/>
              <a:t> – обработка готовых картинок.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9199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1626</Words>
  <Application>Microsoft Office PowerPoint</Application>
  <PresentationFormat>Экран (4:3)</PresentationFormat>
  <Paragraphs>262</Paragraphs>
  <Slides>43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Точный промпт для нейросети  Как педагогу создавать иллюстрации  самостоятельно? </vt:lpstr>
      <vt:lpstr>Нейросеть   компьютерная модель,  которая имитирует работу  нервной системы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Шедеврум  https://shedevrum.ai/ </vt:lpstr>
      <vt:lpstr>Кандинский  https://www.sberbank.com/promo/kandinsky/ </vt:lpstr>
      <vt:lpstr>1. Объект </vt:lpstr>
      <vt:lpstr>Упрочним объект</vt:lpstr>
      <vt:lpstr>Как не стоит запрашивать</vt:lpstr>
      <vt:lpstr>Как не стоит запрашивать</vt:lpstr>
      <vt:lpstr>Не статика, а движение</vt:lpstr>
      <vt:lpstr>2. Модификаторы (характеристики) Эффекты </vt:lpstr>
      <vt:lpstr>2. Модификаторы (характеристики)</vt:lpstr>
      <vt:lpstr>Модификаторы </vt:lpstr>
      <vt:lpstr>2. Модификаторы (характеристики)</vt:lpstr>
      <vt:lpstr>2. Модификаторы (характеристики)</vt:lpstr>
      <vt:lpstr>2. Модификаторы (характеристики)</vt:lpstr>
      <vt:lpstr>2. Модификаторы (характеристики)</vt:lpstr>
      <vt:lpstr>2. Модификаторы (характеристики)</vt:lpstr>
      <vt:lpstr>2. Модификаторы (характеристики)</vt:lpstr>
      <vt:lpstr>2. Модификаторы (характеристики)</vt:lpstr>
      <vt:lpstr>2. Модификаторы (характеристики)</vt:lpstr>
      <vt:lpstr>2. Модификаторы (характеристики) для портрета </vt:lpstr>
      <vt:lpstr>3. Параметры (как в фотосъемке) </vt:lpstr>
      <vt:lpstr>3. Параметры. Ракурс, план </vt:lpstr>
      <vt:lpstr>3. Параметры. Фон </vt:lpstr>
      <vt:lpstr>3. Параметры. Качество </vt:lpstr>
      <vt:lpstr>3. Параметры.  Объем </vt:lpstr>
      <vt:lpstr>Итоговый промпт</vt:lpstr>
      <vt:lpstr>Портрет</vt:lpstr>
      <vt:lpstr>Фэнтези персонажи  </vt:lpstr>
      <vt:lpstr>Сюжет</vt:lpstr>
      <vt:lpstr>Архитектурные объекты </vt:lpstr>
      <vt:lpstr>Раскраска </vt:lpstr>
      <vt:lpstr>Фон презентации </vt:lpstr>
      <vt:lpstr>Фон презентации </vt:lpstr>
      <vt:lpstr>Фон презентации </vt:lpstr>
      <vt:lpstr>Каталог стилей. the-ai-art.com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Точный промпт для нейросети </dc:title>
  <dc:creator>POLINA</dc:creator>
  <cp:lastModifiedBy>POLINA</cp:lastModifiedBy>
  <cp:revision>671</cp:revision>
  <dcterms:created xsi:type="dcterms:W3CDTF">2025-03-10T06:21:09Z</dcterms:created>
  <dcterms:modified xsi:type="dcterms:W3CDTF">2025-04-17T09:21:22Z</dcterms:modified>
</cp:coreProperties>
</file>