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1"/>
  </p:notesMasterIdLst>
  <p:sldIdLst>
    <p:sldId id="256" r:id="rId2"/>
    <p:sldId id="257" r:id="rId3"/>
    <p:sldId id="266" r:id="rId4"/>
    <p:sldId id="259" r:id="rId5"/>
    <p:sldId id="262" r:id="rId6"/>
    <p:sldId id="265" r:id="rId7"/>
    <p:sldId id="260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9DCAF9ED-07DC-4A11-8D7F-57B35C25682E}" styleName="Средний стиль 1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E171933-4619-4E11-9A3F-F7608DF75F80}" styleName="Средний стиль 1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786" y="-27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6EE28E-3259-44BE-8B91-C2004520C375}" type="datetimeFigureOut">
              <a:rPr lang="ru-RU" smtClean="0"/>
              <a:t>20.05.2025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63543A-8996-4AA1-8BEA-1E2562F5FD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98293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63543A-8996-4AA1-8BEA-1E2562F5FD5C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69751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63543A-8996-4AA1-8BEA-1E2562F5FD5C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69751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516624"/>
            <a:ext cx="7315200" cy="2595025"/>
          </a:xfrm>
        </p:spPr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166530"/>
            <a:ext cx="7315200" cy="1144632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20.05.2025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20.05.2025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48400" y="1826709"/>
            <a:ext cx="1492499" cy="448445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4524" y="1826709"/>
            <a:ext cx="5241476" cy="448445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20.05.2025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20.05.2025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017572"/>
            <a:ext cx="7315200" cy="1293592"/>
          </a:xfrm>
        </p:spPr>
        <p:txBody>
          <a:bodyPr anchor="t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3865097"/>
            <a:ext cx="7315200" cy="10984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20.05.2025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20.05.2025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914400" y="2743200"/>
            <a:ext cx="3566160" cy="359359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81728" y="2743200"/>
            <a:ext cx="3566160" cy="35956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6348" y="2743200"/>
            <a:ext cx="336499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5144" y="2743200"/>
            <a:ext cx="336206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20.05.2025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914400" y="3383280"/>
            <a:ext cx="3566160" cy="29535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81727" y="3383280"/>
            <a:ext cx="3566160" cy="29535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20.05.2025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20.05.2025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5362"/>
            <a:ext cx="2950936" cy="2173015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1752" y="1826709"/>
            <a:ext cx="4207848" cy="4476614"/>
          </a:xfrm>
        </p:spPr>
        <p:txBody>
          <a:bodyPr anchor="ctr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61095"/>
            <a:ext cx="2950936" cy="22453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20.05.2025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8800"/>
            <a:ext cx="2953512" cy="2176272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91000" y="2286000"/>
            <a:ext cx="4038600" cy="3352800"/>
          </a:xfrm>
          <a:solidFill>
            <a:schemeClr val="accent2"/>
          </a:solidFill>
          <a:ln w="12700">
            <a:noFill/>
          </a:ln>
          <a:effectLst>
            <a:reflection blurRad="12700" stA="30000" endPos="30000" dist="31750" dir="5400000" sy="-100000" algn="bl" rotWithShape="0"/>
          </a:effectLst>
          <a:scene3d>
            <a:camera prst="perspectiveRight" fov="2700000">
              <a:rot lat="240000" lon="900000" rev="0"/>
            </a:camera>
            <a:lightRig rig="threePt" dir="t">
              <a:rot lat="0" lon="0" rev="2700000"/>
            </a:lightRig>
          </a:scene3d>
          <a:sp3d/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59936"/>
            <a:ext cx="2953512" cy="224942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20.05.2025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435268" y="573807"/>
            <a:ext cx="86236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569419" y="573807"/>
            <a:ext cx="576072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769833"/>
            <a:ext cx="7315200" cy="35395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07690" y="548797"/>
            <a:ext cx="1189132" cy="2979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alpha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20.05.2025</a:t>
            </a:fld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14415" y="548797"/>
            <a:ext cx="941203" cy="3017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08688" y="855956"/>
            <a:ext cx="2246489" cy="301227"/>
          </a:xfrm>
          <a:prstGeom prst="rect">
            <a:avLst/>
          </a:prstGeom>
        </p:spPr>
        <p:txBody>
          <a:bodyPr vert="horz" lIns="91440" tIns="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4000" dirty="0"/>
              <a:t>К вопросу об исполнении показателей ФГИС «Моя школа» в Ермаковском районе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Итоговое совещание 19.05.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290484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971600" y="1628800"/>
            <a:ext cx="7315200" cy="1154097"/>
          </a:xfrm>
        </p:spPr>
        <p:txBody>
          <a:bodyPr/>
          <a:lstStyle/>
          <a:p>
            <a:r>
              <a:rPr lang="ru-RU" dirty="0" smtClean="0"/>
              <a:t>Задачи </a:t>
            </a:r>
            <a:endParaRPr lang="ru-RU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sz="2100" dirty="0"/>
              <a:t>Создание современной и безопасной электронной образовательной </a:t>
            </a:r>
            <a:r>
              <a:rPr lang="ru-RU" sz="2100" dirty="0" smtClean="0"/>
              <a:t>среды</a:t>
            </a:r>
            <a:endParaRPr lang="ru-RU" sz="2100" dirty="0"/>
          </a:p>
          <a:p>
            <a:r>
              <a:rPr lang="ru-RU" sz="2100" b="1" dirty="0"/>
              <a:t>Предоставление равного доступа</a:t>
            </a:r>
            <a:r>
              <a:rPr lang="ru-RU" sz="2100" dirty="0"/>
              <a:t> к качественному верифицированному цифровому образовательному контенту и </a:t>
            </a:r>
            <a:r>
              <a:rPr lang="ru-RU" sz="2100" dirty="0" smtClean="0"/>
              <a:t>сервисам</a:t>
            </a:r>
            <a:endParaRPr lang="ru-RU" sz="2100" dirty="0"/>
          </a:p>
          <a:p>
            <a:r>
              <a:rPr lang="ru-RU" sz="2100" b="1" dirty="0"/>
              <a:t>Формирование набора сервисов</a:t>
            </a:r>
            <a:r>
              <a:rPr lang="ru-RU" sz="2100" dirty="0"/>
              <a:t> с возможностью получения услуг в сфере образования и информации посредством единой точки доступа к цифровым образовательным </a:t>
            </a:r>
            <a:r>
              <a:rPr lang="ru-RU" sz="2100" dirty="0" smtClean="0"/>
              <a:t>сервисам</a:t>
            </a:r>
          </a:p>
          <a:p>
            <a:r>
              <a:rPr lang="ru-RU" sz="2100" b="1" dirty="0"/>
              <a:t>Стандартизация взаимодействия</a:t>
            </a:r>
            <a:r>
              <a:rPr lang="ru-RU" sz="2100" dirty="0"/>
              <a:t> создаваемых и существующих информационных систем, функционирующих в сфере </a:t>
            </a:r>
            <a:r>
              <a:rPr lang="ru-RU" sz="2100" dirty="0" smtClean="0"/>
              <a:t>образования</a:t>
            </a:r>
          </a:p>
          <a:p>
            <a:r>
              <a:rPr lang="ru-RU" sz="2100" b="1" dirty="0"/>
              <a:t>Снижение административной нагрузки</a:t>
            </a:r>
            <a:r>
              <a:rPr lang="ru-RU" sz="2100" dirty="0"/>
              <a:t> за счёт внедрения новых технологических решений в сфере образования, включая технологии искусственного интеллекта.</a:t>
            </a:r>
            <a:endParaRPr lang="ru-RU" sz="2100" dirty="0" smtClean="0"/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378090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показатель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ru-RU" sz="4800" dirty="0" smtClean="0"/>
              <a:t> 50-70% активных  обучающихся</a:t>
            </a:r>
          </a:p>
          <a:p>
            <a:pPr marL="45720" indent="0" algn="ctr">
              <a:buNone/>
            </a:pPr>
            <a:r>
              <a:rPr lang="ru-RU" sz="3600" dirty="0">
                <a:solidFill>
                  <a:srgbClr val="FF0000"/>
                </a:solidFill>
              </a:rPr>
              <a:t>н</a:t>
            </a:r>
            <a:r>
              <a:rPr lang="ru-RU" sz="3600" dirty="0" smtClean="0">
                <a:solidFill>
                  <a:srgbClr val="FF0000"/>
                </a:solidFill>
              </a:rPr>
              <a:t>е входим в диапазон</a:t>
            </a:r>
            <a:endParaRPr lang="ru-RU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77802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5798374"/>
              </p:ext>
            </p:extLst>
          </p:nvPr>
        </p:nvGraphicFramePr>
        <p:xfrm>
          <a:off x="179512" y="116632"/>
          <a:ext cx="6048672" cy="6695396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402510"/>
                <a:gridCol w="3646162"/>
              </a:tblGrid>
              <a:tr h="712088">
                <a:tc>
                  <a:txBody>
                    <a:bodyPr/>
                    <a:lstStyle/>
                    <a:p>
                      <a:r>
                        <a:rPr lang="ru-RU" dirty="0" smtClean="0"/>
                        <a:t>Школа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Отчёт не предоставлен за месяцы</a:t>
                      </a:r>
                      <a:endParaRPr lang="ru-RU" dirty="0"/>
                    </a:p>
                  </a:txBody>
                  <a:tcPr/>
                </a:tc>
              </a:tr>
              <a:tr h="664812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bg1"/>
                          </a:solidFill>
                        </a:rPr>
                        <a:t>Ермаковская СШ №1</a:t>
                      </a:r>
                      <a:endParaRPr lang="ru-RU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FF0000"/>
                          </a:solidFill>
                        </a:rPr>
                        <a:t>Декабрь, январь, февраль, апрель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664812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bg1"/>
                          </a:solidFill>
                        </a:rPr>
                        <a:t>Ермаковская СШ №2</a:t>
                      </a:r>
                      <a:endParaRPr lang="ru-RU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FF0000"/>
                          </a:solidFill>
                        </a:rPr>
                        <a:t>Декабрь, февраль, март, апрель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664812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bg1"/>
                          </a:solidFill>
                        </a:rPr>
                        <a:t>Григорьевская СШ им. А. А. Воловика</a:t>
                      </a:r>
                      <a:endParaRPr lang="ru-RU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FF0000"/>
                          </a:solidFill>
                        </a:rPr>
                        <a:t>Декабрь, январь, февраль,</a:t>
                      </a:r>
                      <a:r>
                        <a:rPr lang="ru-RU" b="1" baseline="0" dirty="0" smtClean="0">
                          <a:solidFill>
                            <a:srgbClr val="FF0000"/>
                          </a:solidFill>
                        </a:rPr>
                        <a:t> март, апрель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664812">
                <a:tc>
                  <a:txBody>
                    <a:bodyPr/>
                    <a:lstStyle/>
                    <a:p>
                      <a:r>
                        <a:rPr lang="ru-RU" b="1" dirty="0" err="1" smtClean="0">
                          <a:solidFill>
                            <a:schemeClr val="bg1"/>
                          </a:solidFill>
                        </a:rPr>
                        <a:t>Жеблахтинская</a:t>
                      </a:r>
                      <a:r>
                        <a:rPr lang="ru-RU" b="1" dirty="0" smtClean="0">
                          <a:solidFill>
                            <a:schemeClr val="bg1"/>
                          </a:solidFill>
                        </a:rPr>
                        <a:t> СШ</a:t>
                      </a:r>
                      <a:endParaRPr lang="ru-RU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solidFill>
                            <a:srgbClr val="FF0000"/>
                          </a:solidFill>
                        </a:rPr>
                        <a:t>Декабрь, январь, февраль,</a:t>
                      </a:r>
                      <a:r>
                        <a:rPr lang="ru-RU" b="1" baseline="0" dirty="0" smtClean="0">
                          <a:solidFill>
                            <a:srgbClr val="FF0000"/>
                          </a:solidFill>
                        </a:rPr>
                        <a:t> март, апрель</a:t>
                      </a:r>
                      <a:endParaRPr lang="ru-RU" b="1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664812">
                <a:tc>
                  <a:txBody>
                    <a:bodyPr/>
                    <a:lstStyle/>
                    <a:p>
                      <a:r>
                        <a:rPr lang="ru-RU" b="1" dirty="0" err="1" smtClean="0">
                          <a:solidFill>
                            <a:schemeClr val="bg1"/>
                          </a:solidFill>
                        </a:rPr>
                        <a:t>Новополтавская</a:t>
                      </a:r>
                      <a:r>
                        <a:rPr lang="ru-RU" b="1" dirty="0" smtClean="0">
                          <a:solidFill>
                            <a:schemeClr val="bg1"/>
                          </a:solidFill>
                        </a:rPr>
                        <a:t> СШ</a:t>
                      </a:r>
                      <a:endParaRPr lang="ru-RU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solidFill>
                            <a:srgbClr val="FF0000"/>
                          </a:solidFill>
                        </a:rPr>
                        <a:t>Декабрь, январь, февраль,</a:t>
                      </a:r>
                      <a:r>
                        <a:rPr lang="ru-RU" b="1" baseline="0" dirty="0" smtClean="0">
                          <a:solidFill>
                            <a:srgbClr val="FF0000"/>
                          </a:solidFill>
                        </a:rPr>
                        <a:t> март, апрель</a:t>
                      </a:r>
                      <a:endParaRPr lang="ru-RU" b="1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664812">
                <a:tc>
                  <a:txBody>
                    <a:bodyPr/>
                    <a:lstStyle/>
                    <a:p>
                      <a:r>
                        <a:rPr lang="ru-RU" b="1" dirty="0" err="1" smtClean="0">
                          <a:solidFill>
                            <a:schemeClr val="bg1"/>
                          </a:solidFill>
                        </a:rPr>
                        <a:t>Салбинская</a:t>
                      </a:r>
                      <a:r>
                        <a:rPr lang="ru-RU" b="1" dirty="0" smtClean="0">
                          <a:solidFill>
                            <a:schemeClr val="bg1"/>
                          </a:solidFill>
                        </a:rPr>
                        <a:t> СОШ</a:t>
                      </a:r>
                      <a:endParaRPr lang="ru-RU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solidFill>
                            <a:srgbClr val="FF0000"/>
                          </a:solidFill>
                        </a:rPr>
                        <a:t>Декабрь, январь, февраль,</a:t>
                      </a:r>
                      <a:r>
                        <a:rPr lang="ru-RU" b="1" baseline="0" dirty="0" smtClean="0">
                          <a:solidFill>
                            <a:srgbClr val="FF0000"/>
                          </a:solidFill>
                        </a:rPr>
                        <a:t> март, апрель</a:t>
                      </a:r>
                      <a:endParaRPr lang="ru-RU" b="1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664812">
                <a:tc>
                  <a:txBody>
                    <a:bodyPr/>
                    <a:lstStyle/>
                    <a:p>
                      <a:r>
                        <a:rPr lang="ru-RU" b="1" dirty="0" err="1" smtClean="0">
                          <a:solidFill>
                            <a:schemeClr val="bg1"/>
                          </a:solidFill>
                        </a:rPr>
                        <a:t>Нижнеусинская</a:t>
                      </a:r>
                      <a:r>
                        <a:rPr lang="ru-RU" b="1" dirty="0" smtClean="0">
                          <a:solidFill>
                            <a:schemeClr val="bg1"/>
                          </a:solidFill>
                        </a:rPr>
                        <a:t> НШ</a:t>
                      </a:r>
                      <a:endParaRPr lang="ru-RU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solidFill>
                            <a:srgbClr val="FF0000"/>
                          </a:solidFill>
                        </a:rPr>
                        <a:t>Пустые отчёты («0» по показателям)</a:t>
                      </a:r>
                    </a:p>
                  </a:txBody>
                  <a:tcPr/>
                </a:tc>
              </a:tr>
              <a:tr h="664812">
                <a:tc>
                  <a:txBody>
                    <a:bodyPr/>
                    <a:lstStyle/>
                    <a:p>
                      <a:r>
                        <a:rPr lang="ru-RU" b="1" dirty="0" err="1" smtClean="0">
                          <a:solidFill>
                            <a:schemeClr val="bg1"/>
                          </a:solidFill>
                        </a:rPr>
                        <a:t>Танзыбейская</a:t>
                      </a:r>
                      <a:r>
                        <a:rPr lang="ru-RU" b="1" dirty="0" smtClean="0">
                          <a:solidFill>
                            <a:schemeClr val="bg1"/>
                          </a:solidFill>
                        </a:rPr>
                        <a:t> СШ</a:t>
                      </a:r>
                      <a:endParaRPr lang="ru-RU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solidFill>
                            <a:srgbClr val="FF0000"/>
                          </a:solidFill>
                        </a:rPr>
                        <a:t>Декабрь, январь, февраль,</a:t>
                      </a:r>
                      <a:r>
                        <a:rPr lang="ru-RU" b="1" baseline="0" dirty="0" smtClean="0">
                          <a:solidFill>
                            <a:srgbClr val="FF0000"/>
                          </a:solidFill>
                        </a:rPr>
                        <a:t> март, апрель</a:t>
                      </a:r>
                      <a:endParaRPr lang="ru-RU" b="1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664812">
                <a:tc>
                  <a:txBody>
                    <a:bodyPr/>
                    <a:lstStyle/>
                    <a:p>
                      <a:r>
                        <a:rPr lang="ru-RU" b="1" dirty="0" err="1" smtClean="0">
                          <a:solidFill>
                            <a:schemeClr val="bg1"/>
                          </a:solidFill>
                        </a:rPr>
                        <a:t>Большереченская</a:t>
                      </a:r>
                      <a:r>
                        <a:rPr lang="ru-RU" b="1" dirty="0" smtClean="0">
                          <a:solidFill>
                            <a:schemeClr val="bg1"/>
                          </a:solidFill>
                        </a:rPr>
                        <a:t> СШ</a:t>
                      </a:r>
                      <a:endParaRPr lang="ru-RU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solidFill>
                            <a:srgbClr val="FF0000"/>
                          </a:solidFill>
                        </a:rPr>
                        <a:t>Декабрь, январь, февраль, апрель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300192" y="1268760"/>
            <a:ext cx="27718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600" dirty="0" smtClean="0"/>
              <a:t>60%</a:t>
            </a:r>
          </a:p>
          <a:p>
            <a:r>
              <a:rPr lang="ru-RU" sz="2000" dirty="0"/>
              <a:t>ш</a:t>
            </a:r>
            <a:r>
              <a:rPr lang="ru-RU" sz="2000" dirty="0" smtClean="0"/>
              <a:t>кол муниципалитета </a:t>
            </a:r>
          </a:p>
          <a:p>
            <a:r>
              <a:rPr lang="ru-RU" sz="2000" dirty="0" smtClean="0"/>
              <a:t>активны во ФГИС «Моя школа»</a:t>
            </a:r>
            <a:endParaRPr lang="ru-RU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6302941" y="4118368"/>
            <a:ext cx="280955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13% активных педагогов</a:t>
            </a:r>
            <a:endParaRPr lang="ru-RU" sz="12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334443" y="5072475"/>
            <a:ext cx="280955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0.6% </a:t>
            </a:r>
          </a:p>
          <a:p>
            <a:r>
              <a:rPr lang="ru-RU" sz="2800" b="1" dirty="0">
                <a:solidFill>
                  <a:srgbClr val="FF0000"/>
                </a:solidFill>
              </a:rPr>
              <a:t>а</a:t>
            </a:r>
            <a:r>
              <a:rPr lang="ru-RU" sz="2800" b="1" dirty="0" smtClean="0">
                <a:solidFill>
                  <a:srgbClr val="FF0000"/>
                </a:solidFill>
              </a:rPr>
              <a:t>ктивных</a:t>
            </a:r>
          </a:p>
          <a:p>
            <a:r>
              <a:rPr lang="ru-RU" sz="2800" b="1" dirty="0" smtClean="0">
                <a:solidFill>
                  <a:srgbClr val="FF0000"/>
                </a:solidFill>
              </a:rPr>
              <a:t>обучающихся</a:t>
            </a:r>
            <a:endParaRPr lang="ru-RU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26806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Лидеры по реализации</a:t>
            </a:r>
            <a:br>
              <a:rPr lang="ru-RU" dirty="0" smtClean="0"/>
            </a:br>
            <a:r>
              <a:rPr lang="ru-RU" dirty="0" smtClean="0"/>
              <a:t>ФГИС «Моя школа» 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6595757"/>
              </p:ext>
            </p:extLst>
          </p:nvPr>
        </p:nvGraphicFramePr>
        <p:xfrm>
          <a:off x="2" y="3140968"/>
          <a:ext cx="9144000" cy="1440160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1828800"/>
                <a:gridCol w="1828800"/>
                <a:gridCol w="1828800"/>
                <a:gridCol w="1828800"/>
                <a:gridCol w="1828800"/>
              </a:tblGrid>
              <a:tr h="1440160">
                <a:tc>
                  <a:txBody>
                    <a:bodyPr/>
                    <a:lstStyle/>
                    <a:p>
                      <a:r>
                        <a:rPr lang="ru-RU" sz="1600" dirty="0" err="1" smtClean="0"/>
                        <a:t>Семенииковская</a:t>
                      </a:r>
                      <a:r>
                        <a:rPr lang="ru-RU" sz="1600" dirty="0" smtClean="0"/>
                        <a:t> СОШ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Ивановская СШ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err="1" smtClean="0"/>
                        <a:t>Разъезженская</a:t>
                      </a:r>
                      <a:r>
                        <a:rPr lang="ru-RU" sz="1600" dirty="0" smtClean="0"/>
                        <a:t> СШ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err="1" smtClean="0"/>
                        <a:t>Новоозёрновская</a:t>
                      </a:r>
                      <a:r>
                        <a:rPr lang="ru-RU" sz="1600" dirty="0" smtClean="0"/>
                        <a:t> ОШ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err="1" smtClean="0"/>
                        <a:t>Араданская</a:t>
                      </a:r>
                      <a:r>
                        <a:rPr lang="ru-RU" sz="1600" dirty="0" smtClean="0"/>
                        <a:t> ОШ</a:t>
                      </a:r>
                      <a:endParaRPr lang="ru-RU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32075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Антирейтинг</a:t>
            </a:r>
            <a:r>
              <a:rPr lang="ru-RU" dirty="0" smtClean="0"/>
              <a:t> 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3953465"/>
              </p:ext>
            </p:extLst>
          </p:nvPr>
        </p:nvGraphicFramePr>
        <p:xfrm>
          <a:off x="2" y="3140968"/>
          <a:ext cx="9144000" cy="1440160"/>
        </p:xfrm>
        <a:graphic>
          <a:graphicData uri="http://schemas.openxmlformats.org/drawingml/2006/table">
            <a:tbl>
              <a:tblPr firstRow="1" bandRow="1">
                <a:tableStyleId>{1E171933-4619-4E11-9A3F-F7608DF75F80}</a:tableStyleId>
              </a:tblPr>
              <a:tblGrid>
                <a:gridCol w="1828800"/>
                <a:gridCol w="1828800"/>
                <a:gridCol w="1828800"/>
                <a:gridCol w="1828800"/>
                <a:gridCol w="1828800"/>
              </a:tblGrid>
              <a:tr h="1440160">
                <a:tc>
                  <a:txBody>
                    <a:bodyPr/>
                    <a:lstStyle/>
                    <a:p>
                      <a:r>
                        <a:rPr lang="ru-RU" sz="1600" dirty="0" err="1" smtClean="0"/>
                        <a:t>Новополтавская</a:t>
                      </a:r>
                      <a:r>
                        <a:rPr lang="ru-RU" sz="1600" dirty="0" smtClean="0"/>
                        <a:t> СШ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err="1" smtClean="0"/>
                        <a:t>Жеблахтинская</a:t>
                      </a:r>
                      <a:r>
                        <a:rPr lang="ru-RU" sz="1600" baseline="0" dirty="0" smtClean="0"/>
                        <a:t> СШ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err="1" smtClean="0"/>
                        <a:t>Нижнеусинская</a:t>
                      </a:r>
                      <a:r>
                        <a:rPr lang="ru-RU" sz="1600" dirty="0" smtClean="0"/>
                        <a:t> НШ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err="1" smtClean="0"/>
                        <a:t>Танзыбейская</a:t>
                      </a:r>
                      <a:r>
                        <a:rPr lang="ru-RU" sz="1600" dirty="0" smtClean="0"/>
                        <a:t> СШ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err="1" smtClean="0"/>
                        <a:t>Салбинская</a:t>
                      </a:r>
                      <a:r>
                        <a:rPr lang="ru-RU" sz="1600" dirty="0" smtClean="0"/>
                        <a:t> СОШ</a:t>
                      </a:r>
                      <a:endParaRPr lang="ru-RU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582678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Выявленные проблемы: активность обучающихся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sz="2800" dirty="0" smtClean="0"/>
              <a:t>Остаётся острой проблема активности обучающихся в системе: из заведённых 708 обучающихся только 3,3% - активны и пользуются ФГИС МШ на постоянной основе.</a:t>
            </a:r>
          </a:p>
          <a:p>
            <a:r>
              <a:rPr lang="ru-RU" sz="2800" dirty="0" smtClean="0"/>
              <a:t>Остаются неактивными обучающиеся с неподтверждённой ролью: сейчас таковых в муниципалитете насчитывается 20 пользователей.</a:t>
            </a:r>
          </a:p>
          <a:p>
            <a:r>
              <a:rPr lang="ru-RU" sz="2800" dirty="0" smtClean="0"/>
              <a:t>Только в четырёх школах замечена устойчивая активность обучающихся: это </a:t>
            </a:r>
            <a:r>
              <a:rPr lang="ru-RU" sz="2800" dirty="0" err="1" smtClean="0"/>
              <a:t>Семенниковская</a:t>
            </a:r>
            <a:r>
              <a:rPr lang="ru-RU" sz="2800" dirty="0" smtClean="0"/>
              <a:t> СОШ, Ивановская СШ, </a:t>
            </a:r>
            <a:r>
              <a:rPr lang="ru-RU" sz="2800" dirty="0" err="1" smtClean="0"/>
              <a:t>Разъезженская</a:t>
            </a:r>
            <a:r>
              <a:rPr lang="ru-RU" sz="2800" dirty="0" smtClean="0"/>
              <a:t> СШ, </a:t>
            </a:r>
            <a:r>
              <a:rPr lang="ru-RU" sz="2800" dirty="0" err="1" smtClean="0"/>
              <a:t>Нижнесуэтукская</a:t>
            </a:r>
            <a:r>
              <a:rPr lang="ru-RU" sz="2800" dirty="0" smtClean="0"/>
              <a:t> СШ.</a:t>
            </a:r>
          </a:p>
          <a:p>
            <a:r>
              <a:rPr lang="ru-RU" sz="2800" dirty="0" smtClean="0"/>
              <a:t>Не завершена регистрация обучающихся. 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7414058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Выявленные проблемы: активность педагогов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sz="2800" dirty="0" smtClean="0"/>
              <a:t>Остаётся острой проблема активности обучающихся в системе: в МШ состоит 258 педагогов, а из них 41 активен. </a:t>
            </a:r>
          </a:p>
          <a:p>
            <a:r>
              <a:rPr lang="ru-RU" sz="2800" dirty="0" smtClean="0"/>
              <a:t>Остаются неактивными педагоги с неподтверждённой ролью: сейчас таковых в муниципалитете насчитывается 2 пользователя.</a:t>
            </a:r>
          </a:p>
          <a:p>
            <a:r>
              <a:rPr lang="ru-RU" sz="2800" dirty="0" smtClean="0"/>
              <a:t>Только в четырёх школах замечена устойчивая активность педагогов: это </a:t>
            </a:r>
            <a:r>
              <a:rPr lang="ru-RU" sz="2800" dirty="0" err="1" smtClean="0"/>
              <a:t>Семенниковская</a:t>
            </a:r>
            <a:r>
              <a:rPr lang="ru-RU" sz="2800" dirty="0" smtClean="0"/>
              <a:t> СОШ, Ивановская СШ, </a:t>
            </a:r>
            <a:r>
              <a:rPr lang="ru-RU" sz="2800" dirty="0" err="1" smtClean="0"/>
              <a:t>Араданская</a:t>
            </a:r>
            <a:r>
              <a:rPr lang="ru-RU" sz="2800" dirty="0" smtClean="0"/>
              <a:t> ОШ, </a:t>
            </a:r>
            <a:r>
              <a:rPr lang="ru-RU" sz="2800" dirty="0" err="1" smtClean="0"/>
              <a:t>Ойская</a:t>
            </a:r>
            <a:r>
              <a:rPr lang="ru-RU" sz="2800" dirty="0" smtClean="0"/>
              <a:t> СШ. </a:t>
            </a:r>
          </a:p>
          <a:p>
            <a:r>
              <a:rPr lang="ru-RU" sz="2800" dirty="0" smtClean="0"/>
              <a:t>Не завершена регистрация педагогов. 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0275076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Варианты решения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sz="2800" dirty="0" smtClean="0"/>
              <a:t>Поиск и </a:t>
            </a:r>
            <a:r>
              <a:rPr lang="ru-RU" sz="2800" dirty="0" err="1" smtClean="0"/>
              <a:t>апрбация</a:t>
            </a:r>
            <a:r>
              <a:rPr lang="ru-RU" sz="2800" dirty="0" smtClean="0"/>
              <a:t> </a:t>
            </a:r>
            <a:r>
              <a:rPr lang="ru-RU" sz="2800" dirty="0"/>
              <a:t>путей применения подсистем ФГИС «Моя школа» в </a:t>
            </a:r>
            <a:r>
              <a:rPr lang="ru-RU" sz="2800" dirty="0" smtClean="0"/>
              <a:t>педагогической работе и урочной деятельности </a:t>
            </a:r>
            <a:r>
              <a:rPr lang="ru-RU" sz="2800" dirty="0"/>
              <a:t>с </a:t>
            </a:r>
            <a:r>
              <a:rPr lang="ru-RU" sz="2800" dirty="0" smtClean="0"/>
              <a:t>обучающимися – методические семинары и </a:t>
            </a:r>
            <a:r>
              <a:rPr lang="ru-RU" sz="2800" dirty="0" err="1" smtClean="0"/>
              <a:t>вебинары</a:t>
            </a:r>
            <a:r>
              <a:rPr lang="ru-RU" sz="2800" dirty="0" smtClean="0"/>
              <a:t> в 2025-2026 </a:t>
            </a:r>
            <a:r>
              <a:rPr lang="ru-RU" sz="2800" dirty="0" err="1" smtClean="0"/>
              <a:t>уч.г</a:t>
            </a:r>
            <a:r>
              <a:rPr lang="ru-RU" sz="2800" dirty="0" smtClean="0"/>
              <a:t>.;</a:t>
            </a:r>
            <a:endParaRPr lang="ru-RU" sz="2800" dirty="0"/>
          </a:p>
          <a:p>
            <a:r>
              <a:rPr lang="ru-RU" sz="2800" dirty="0"/>
              <a:t>Проверка профилей и подтверждение ролей пользователей в ЕТД;</a:t>
            </a:r>
          </a:p>
          <a:p>
            <a:r>
              <a:rPr lang="ru-RU" sz="2800" dirty="0"/>
              <a:t>Продолжение регистрации пользователей в </a:t>
            </a:r>
            <a:r>
              <a:rPr lang="ru-RU" sz="2800" dirty="0" smtClean="0"/>
              <a:t>ЕТД вплоть до внесения данных всех пользователей, своевременная ежегодная регистрация обучающихся-первоклассников и внесение новых педагогов в ЕТД.</a:t>
            </a:r>
            <a:endParaRPr lang="ru-RU" sz="2800" dirty="0"/>
          </a:p>
          <a:p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99635864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ерспектива">
  <a:themeElements>
    <a:clrScheme name="Перспектива">
      <a:dk1>
        <a:sysClr val="windowText" lastClr="000000"/>
      </a:dk1>
      <a:lt1>
        <a:sysClr val="window" lastClr="FFFFFF"/>
      </a:lt1>
      <a:dk2>
        <a:srgbClr val="283138"/>
      </a:dk2>
      <a:lt2>
        <a:srgbClr val="FF8600"/>
      </a:lt2>
      <a:accent1>
        <a:srgbClr val="838D9B"/>
      </a:accent1>
      <a:accent2>
        <a:srgbClr val="D2610C"/>
      </a:accent2>
      <a:accent3>
        <a:srgbClr val="80716A"/>
      </a:accent3>
      <a:accent4>
        <a:srgbClr val="94147C"/>
      </a:accent4>
      <a:accent5>
        <a:srgbClr val="5D5AD2"/>
      </a:accent5>
      <a:accent6>
        <a:srgbClr val="6F6C7D"/>
      </a:accent6>
      <a:hlink>
        <a:srgbClr val="6187E3"/>
      </a:hlink>
      <a:folHlink>
        <a:srgbClr val="7B8EB8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Перспектив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alpha val="100000"/>
                <a:satMod val="160000"/>
                <a:lumMod val="105000"/>
              </a:schemeClr>
            </a:gs>
            <a:gs pos="41000">
              <a:schemeClr val="phClr">
                <a:tint val="57000"/>
                <a:satMod val="180000"/>
                <a:lumMod val="99000"/>
              </a:schemeClr>
            </a:gs>
            <a:gs pos="100000">
              <a:schemeClr val="phClr">
                <a:tint val="80000"/>
                <a:satMod val="200000"/>
                <a:lumMod val="10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atMod val="130000"/>
                <a:lumMod val="114000"/>
              </a:schemeClr>
            </a:gs>
            <a:gs pos="60000">
              <a:schemeClr val="phClr">
                <a:tint val="100000"/>
                <a:satMod val="106000"/>
                <a:lumMod val="110000"/>
              </a:schemeClr>
            </a:gs>
            <a:gs pos="100000">
              <a:schemeClr val="phClr"/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47625" dist="38100" dir="5400000" sy="98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woPt" dir="br">
              <a:rot lat="0" lon="0" rev="8700000"/>
            </a:lightRig>
          </a:scene3d>
          <a:sp3d prstMaterial="matte">
            <a:bevelT w="25400" h="53975"/>
          </a:sp3d>
        </a:effectStyle>
        <a:effectStyle>
          <a:effectLst>
            <a:reflection blurRad="12700" stA="24000" endPos="28000" dist="50800" dir="5400000" sy="-100000" rotWithShape="0"/>
          </a:effectLst>
          <a:scene3d>
            <a:camera prst="orthographicFront">
              <a:rot lat="0" lon="0" rev="0"/>
            </a:camera>
            <a:lightRig rig="threePt" dir="t">
              <a:rot lat="0" lon="0" rev="4800000"/>
            </a:lightRig>
          </a:scene3d>
          <a:sp3d>
            <a:bevelT w="6985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  <a:lumMod val="100000"/>
              </a:schemeClr>
            </a:gs>
            <a:gs pos="65000">
              <a:schemeClr val="phClr">
                <a:tint val="100000"/>
                <a:shade val="95000"/>
                <a:satMod val="100000"/>
                <a:lumMod val="100000"/>
              </a:schemeClr>
            </a:gs>
            <a:gs pos="100000">
              <a:schemeClr val="phClr">
                <a:tint val="88000"/>
                <a:shade val="100000"/>
                <a:satMod val="400000"/>
                <a:lumMod val="1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  <a:satMod val="90000"/>
              </a:schemeClr>
              <a:schemeClr val="phClr">
                <a:shade val="92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Perspective</Template>
  <TotalTime>7380</TotalTime>
  <Words>393</Words>
  <Application>Microsoft Office PowerPoint</Application>
  <PresentationFormat>Экран (4:3)</PresentationFormat>
  <Paragraphs>66</Paragraphs>
  <Slides>9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Перспектива</vt:lpstr>
      <vt:lpstr>К вопросу об исполнении показателей ФГИС «Моя школа» в Ермаковском районе</vt:lpstr>
      <vt:lpstr>Задачи </vt:lpstr>
      <vt:lpstr>показатель</vt:lpstr>
      <vt:lpstr>Презентация PowerPoint</vt:lpstr>
      <vt:lpstr>Лидеры по реализации ФГИС «Моя школа» </vt:lpstr>
      <vt:lpstr>Антирейтинг </vt:lpstr>
      <vt:lpstr>Выявленные проблемы: активность обучающихся</vt:lpstr>
      <vt:lpstr>Выявленные проблемы: активность педагогов</vt:lpstr>
      <vt:lpstr>Варианты решения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Деятельность по направлению «Цифровизация» в 2024/2025 учебном году</dc:title>
  <dc:creator>POLINA</dc:creator>
  <cp:lastModifiedBy>POLINA</cp:lastModifiedBy>
  <cp:revision>59</cp:revision>
  <dcterms:created xsi:type="dcterms:W3CDTF">2025-04-28T06:45:29Z</dcterms:created>
  <dcterms:modified xsi:type="dcterms:W3CDTF">2025-05-20T01:27:45Z</dcterms:modified>
</cp:coreProperties>
</file>