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56" r:id="rId2"/>
    <p:sldId id="257" r:id="rId3"/>
    <p:sldId id="266" r:id="rId4"/>
    <p:sldId id="259" r:id="rId5"/>
    <p:sldId id="262" r:id="rId6"/>
    <p:sldId id="265" r:id="rId7"/>
    <p:sldId id="260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86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6EE28E-3259-44BE-8B91-C2004520C375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63543A-8996-4AA1-8BEA-1E2562F5FD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9829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63543A-8996-4AA1-8BEA-1E2562F5FD5C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69751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63543A-8996-4AA1-8BEA-1E2562F5FD5C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6975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К вопросу об исполнении показателей ФГИС «Моя школа» в Ермаковском районе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Итоговое совещание 19.05.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9048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71600" y="1628800"/>
            <a:ext cx="7315200" cy="1154097"/>
          </a:xfrm>
        </p:spPr>
        <p:txBody>
          <a:bodyPr/>
          <a:lstStyle/>
          <a:p>
            <a:r>
              <a:rPr lang="ru-RU" dirty="0" smtClean="0"/>
              <a:t>Задачи 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2100" dirty="0"/>
              <a:t>Создание современной и безопасной электронной образовательной </a:t>
            </a:r>
            <a:r>
              <a:rPr lang="ru-RU" sz="2100" dirty="0" smtClean="0"/>
              <a:t>среды</a:t>
            </a:r>
            <a:endParaRPr lang="ru-RU" sz="2100" dirty="0"/>
          </a:p>
          <a:p>
            <a:r>
              <a:rPr lang="ru-RU" sz="2100" b="1" dirty="0"/>
              <a:t>Предоставление равного доступа</a:t>
            </a:r>
            <a:r>
              <a:rPr lang="ru-RU" sz="2100" dirty="0"/>
              <a:t> к качественному верифицированному цифровому образовательному контенту и </a:t>
            </a:r>
            <a:r>
              <a:rPr lang="ru-RU" sz="2100" dirty="0" smtClean="0"/>
              <a:t>сервисам</a:t>
            </a:r>
            <a:endParaRPr lang="ru-RU" sz="2100" dirty="0"/>
          </a:p>
          <a:p>
            <a:r>
              <a:rPr lang="ru-RU" sz="2100" b="1" dirty="0"/>
              <a:t>Формирование набора сервисов</a:t>
            </a:r>
            <a:r>
              <a:rPr lang="ru-RU" sz="2100" dirty="0"/>
              <a:t> с возможностью получения услуг в сфере образования и информации посредством единой точки доступа к цифровым образовательным </a:t>
            </a:r>
            <a:r>
              <a:rPr lang="ru-RU" sz="2100" dirty="0" smtClean="0"/>
              <a:t>сервисам</a:t>
            </a:r>
          </a:p>
          <a:p>
            <a:r>
              <a:rPr lang="ru-RU" sz="2100" b="1" dirty="0"/>
              <a:t>Стандартизация взаимодействия</a:t>
            </a:r>
            <a:r>
              <a:rPr lang="ru-RU" sz="2100" dirty="0"/>
              <a:t> создаваемых и существующих информационных систем, функционирующих в сфере </a:t>
            </a:r>
            <a:r>
              <a:rPr lang="ru-RU" sz="2100" dirty="0" smtClean="0"/>
              <a:t>образования</a:t>
            </a:r>
          </a:p>
          <a:p>
            <a:r>
              <a:rPr lang="ru-RU" sz="2100" b="1" dirty="0"/>
              <a:t>Снижение административной нагрузки</a:t>
            </a:r>
            <a:r>
              <a:rPr lang="ru-RU" sz="2100" dirty="0"/>
              <a:t> за счёт внедрения новых технологических решений в сфере образования, включая технологии искусственного интеллекта.</a:t>
            </a:r>
            <a:endParaRPr lang="ru-RU" sz="2100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7809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показатель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4800" dirty="0" smtClean="0"/>
              <a:t> 50-70% активных  обучающихся</a:t>
            </a:r>
          </a:p>
          <a:p>
            <a:pPr marL="45720" indent="0" algn="ctr">
              <a:buNone/>
            </a:pPr>
            <a:r>
              <a:rPr lang="ru-RU" sz="3600" dirty="0">
                <a:solidFill>
                  <a:srgbClr val="FF0000"/>
                </a:solidFill>
              </a:rPr>
              <a:t>н</a:t>
            </a:r>
            <a:r>
              <a:rPr lang="ru-RU" sz="3600" dirty="0" smtClean="0">
                <a:solidFill>
                  <a:srgbClr val="FF0000"/>
                </a:solidFill>
              </a:rPr>
              <a:t>е входим в диапазон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780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798374"/>
              </p:ext>
            </p:extLst>
          </p:nvPr>
        </p:nvGraphicFramePr>
        <p:xfrm>
          <a:off x="179512" y="116632"/>
          <a:ext cx="6048672" cy="669539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402510"/>
                <a:gridCol w="3646162"/>
              </a:tblGrid>
              <a:tr h="712088">
                <a:tc>
                  <a:txBody>
                    <a:bodyPr/>
                    <a:lstStyle/>
                    <a:p>
                      <a:r>
                        <a:rPr lang="ru-RU" dirty="0" smtClean="0"/>
                        <a:t>Школа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Отчёт не предоставлен за месяцы</a:t>
                      </a:r>
                      <a:endParaRPr lang="ru-RU" dirty="0"/>
                    </a:p>
                  </a:txBody>
                  <a:tcPr/>
                </a:tc>
              </a:tr>
              <a:tr h="664812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Ермаковская СШ №1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Декабрь, январь, февраль, апрель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64812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Ермаковская СШ №2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Декабрь, февраль, март, апрель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64812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Григорьевская СШ им. А. А. Воловика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Декабрь, январь, февраль,</a:t>
                      </a:r>
                      <a:r>
                        <a:rPr lang="ru-RU" b="1" baseline="0" dirty="0" smtClean="0">
                          <a:solidFill>
                            <a:srgbClr val="FF0000"/>
                          </a:solidFill>
                        </a:rPr>
                        <a:t> март, апрель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64812">
                <a:tc>
                  <a:txBody>
                    <a:bodyPr/>
                    <a:lstStyle/>
                    <a:p>
                      <a:r>
                        <a:rPr lang="ru-RU" b="1" dirty="0" err="1" smtClean="0">
                          <a:solidFill>
                            <a:schemeClr val="bg1"/>
                          </a:solidFill>
                        </a:rPr>
                        <a:t>Жеблахтинская</a:t>
                      </a:r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 СШ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Декабрь, январь, февраль,</a:t>
                      </a:r>
                      <a:r>
                        <a:rPr lang="ru-RU" b="1" baseline="0" dirty="0" smtClean="0">
                          <a:solidFill>
                            <a:srgbClr val="FF0000"/>
                          </a:solidFill>
                        </a:rPr>
                        <a:t> март, апрель</a:t>
                      </a:r>
                      <a:endParaRPr lang="ru-RU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64812">
                <a:tc>
                  <a:txBody>
                    <a:bodyPr/>
                    <a:lstStyle/>
                    <a:p>
                      <a:r>
                        <a:rPr lang="ru-RU" b="1" dirty="0" err="1" smtClean="0">
                          <a:solidFill>
                            <a:schemeClr val="bg1"/>
                          </a:solidFill>
                        </a:rPr>
                        <a:t>Новополтавская</a:t>
                      </a:r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 СШ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Декабрь, январь, февраль,</a:t>
                      </a:r>
                      <a:r>
                        <a:rPr lang="ru-RU" b="1" baseline="0" dirty="0" smtClean="0">
                          <a:solidFill>
                            <a:srgbClr val="FF0000"/>
                          </a:solidFill>
                        </a:rPr>
                        <a:t> март, апрель</a:t>
                      </a:r>
                      <a:endParaRPr lang="ru-RU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64812">
                <a:tc>
                  <a:txBody>
                    <a:bodyPr/>
                    <a:lstStyle/>
                    <a:p>
                      <a:r>
                        <a:rPr lang="ru-RU" b="1" dirty="0" err="1" smtClean="0">
                          <a:solidFill>
                            <a:schemeClr val="bg1"/>
                          </a:solidFill>
                        </a:rPr>
                        <a:t>Салбинская</a:t>
                      </a:r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 СОШ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Декабрь, январь, февраль,</a:t>
                      </a:r>
                      <a:r>
                        <a:rPr lang="ru-RU" b="1" baseline="0" dirty="0" smtClean="0">
                          <a:solidFill>
                            <a:srgbClr val="FF0000"/>
                          </a:solidFill>
                        </a:rPr>
                        <a:t> март, апрель</a:t>
                      </a:r>
                      <a:endParaRPr lang="ru-RU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64812">
                <a:tc>
                  <a:txBody>
                    <a:bodyPr/>
                    <a:lstStyle/>
                    <a:p>
                      <a:r>
                        <a:rPr lang="ru-RU" b="1" dirty="0" err="1" smtClean="0">
                          <a:solidFill>
                            <a:schemeClr val="bg1"/>
                          </a:solidFill>
                        </a:rPr>
                        <a:t>Нижнеусинская</a:t>
                      </a:r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 НШ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Пустые отчёты («0» по показателям)</a:t>
                      </a:r>
                    </a:p>
                  </a:txBody>
                  <a:tcPr/>
                </a:tc>
              </a:tr>
              <a:tr h="664812">
                <a:tc>
                  <a:txBody>
                    <a:bodyPr/>
                    <a:lstStyle/>
                    <a:p>
                      <a:r>
                        <a:rPr lang="ru-RU" b="1" dirty="0" err="1" smtClean="0">
                          <a:solidFill>
                            <a:schemeClr val="bg1"/>
                          </a:solidFill>
                        </a:rPr>
                        <a:t>Танзыбейская</a:t>
                      </a:r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 СШ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Декабрь, январь, февраль,</a:t>
                      </a:r>
                      <a:r>
                        <a:rPr lang="ru-RU" b="1" baseline="0" dirty="0" smtClean="0">
                          <a:solidFill>
                            <a:srgbClr val="FF0000"/>
                          </a:solidFill>
                        </a:rPr>
                        <a:t> март, апрель</a:t>
                      </a:r>
                      <a:endParaRPr lang="ru-RU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64812">
                <a:tc>
                  <a:txBody>
                    <a:bodyPr/>
                    <a:lstStyle/>
                    <a:p>
                      <a:r>
                        <a:rPr lang="ru-RU" b="1" dirty="0" err="1" smtClean="0">
                          <a:solidFill>
                            <a:schemeClr val="bg1"/>
                          </a:solidFill>
                        </a:rPr>
                        <a:t>Большереченская</a:t>
                      </a:r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 СШ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Декабрь, январь, февраль, апрель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300192" y="1268760"/>
            <a:ext cx="27718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smtClean="0"/>
              <a:t>60%</a:t>
            </a:r>
          </a:p>
          <a:p>
            <a:r>
              <a:rPr lang="ru-RU" sz="2000" dirty="0"/>
              <a:t>ш</a:t>
            </a:r>
            <a:r>
              <a:rPr lang="ru-RU" sz="2000" dirty="0" smtClean="0"/>
              <a:t>кол муниципалитета </a:t>
            </a:r>
          </a:p>
          <a:p>
            <a:r>
              <a:rPr lang="ru-RU" sz="2000" dirty="0" smtClean="0"/>
              <a:t>активны во ФГИС «Моя школа»</a:t>
            </a:r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302941" y="4118368"/>
            <a:ext cx="28095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13% активных педагогов</a:t>
            </a:r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34443" y="5072475"/>
            <a:ext cx="280955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0.6% </a:t>
            </a:r>
          </a:p>
          <a:p>
            <a:r>
              <a:rPr lang="ru-RU" sz="2800" b="1" dirty="0">
                <a:solidFill>
                  <a:srgbClr val="FF0000"/>
                </a:solidFill>
              </a:rPr>
              <a:t>а</a:t>
            </a:r>
            <a:r>
              <a:rPr lang="ru-RU" sz="2800" b="1" dirty="0" smtClean="0">
                <a:solidFill>
                  <a:srgbClr val="FF0000"/>
                </a:solidFill>
              </a:rPr>
              <a:t>ктивных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обучающихся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680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Лидеры по реализации</a:t>
            </a:r>
            <a:br>
              <a:rPr lang="ru-RU" dirty="0" smtClean="0"/>
            </a:br>
            <a:r>
              <a:rPr lang="ru-RU" dirty="0" smtClean="0"/>
              <a:t>ФГИС «Моя школа» 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6595757"/>
              </p:ext>
            </p:extLst>
          </p:nvPr>
        </p:nvGraphicFramePr>
        <p:xfrm>
          <a:off x="2" y="3140968"/>
          <a:ext cx="9144000" cy="144016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1440160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Семенииковская</a:t>
                      </a:r>
                      <a:r>
                        <a:rPr lang="ru-RU" sz="1600" dirty="0" smtClean="0"/>
                        <a:t> СОШ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Ивановская СШ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Разъезженская</a:t>
                      </a:r>
                      <a:r>
                        <a:rPr lang="ru-RU" sz="1600" dirty="0" smtClean="0"/>
                        <a:t> СШ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Новоозёрновская</a:t>
                      </a:r>
                      <a:r>
                        <a:rPr lang="ru-RU" sz="1600" dirty="0" smtClean="0"/>
                        <a:t> ОШ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Араданская</a:t>
                      </a:r>
                      <a:r>
                        <a:rPr lang="ru-RU" sz="1600" dirty="0" smtClean="0"/>
                        <a:t> ОШ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3207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Антирейтинг</a:t>
            </a: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3953465"/>
              </p:ext>
            </p:extLst>
          </p:nvPr>
        </p:nvGraphicFramePr>
        <p:xfrm>
          <a:off x="2" y="3140968"/>
          <a:ext cx="9144000" cy="1440160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1440160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Новополтавская</a:t>
                      </a:r>
                      <a:r>
                        <a:rPr lang="ru-RU" sz="1600" dirty="0" smtClean="0"/>
                        <a:t> СШ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Жеблахтинская</a:t>
                      </a:r>
                      <a:r>
                        <a:rPr lang="ru-RU" sz="1600" baseline="0" dirty="0" smtClean="0"/>
                        <a:t> СШ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Нижнеусинская</a:t>
                      </a:r>
                      <a:r>
                        <a:rPr lang="ru-RU" sz="1600" dirty="0" smtClean="0"/>
                        <a:t> НШ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Танзыбейская</a:t>
                      </a:r>
                      <a:r>
                        <a:rPr lang="ru-RU" sz="1600" dirty="0" smtClean="0"/>
                        <a:t> СШ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Салбинская</a:t>
                      </a:r>
                      <a:r>
                        <a:rPr lang="ru-RU" sz="1600" dirty="0" smtClean="0"/>
                        <a:t> СОШ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8267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Выявленные проблемы: активность обучающихся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2800" dirty="0" smtClean="0"/>
              <a:t>Остаётся острой проблема активности обучающихся в системе: из заведённых 708 обучающихся только 3,3% - активны и пользуются ФГИС МШ на постоянной основе.</a:t>
            </a:r>
          </a:p>
          <a:p>
            <a:r>
              <a:rPr lang="ru-RU" sz="2800" dirty="0" smtClean="0"/>
              <a:t>Остаются неактивными обучающиеся с неподтверждённой ролью: сейчас таковых в муниципалитете насчитывается 20 пользователей.</a:t>
            </a:r>
          </a:p>
          <a:p>
            <a:r>
              <a:rPr lang="ru-RU" sz="2800" dirty="0" smtClean="0"/>
              <a:t>Только в четырёх школах замечена устойчивая активность обучающихся: это </a:t>
            </a:r>
            <a:r>
              <a:rPr lang="ru-RU" sz="2800" dirty="0" err="1" smtClean="0"/>
              <a:t>Семенниковская</a:t>
            </a:r>
            <a:r>
              <a:rPr lang="ru-RU" sz="2800" dirty="0" smtClean="0"/>
              <a:t> СОШ, Ивановская СШ, </a:t>
            </a:r>
            <a:r>
              <a:rPr lang="ru-RU" sz="2800" dirty="0" err="1" smtClean="0"/>
              <a:t>Разъезженская</a:t>
            </a:r>
            <a:r>
              <a:rPr lang="ru-RU" sz="2800" dirty="0" smtClean="0"/>
              <a:t> СШ, </a:t>
            </a:r>
            <a:r>
              <a:rPr lang="ru-RU" sz="2800" dirty="0" err="1" smtClean="0"/>
              <a:t>Нижнесуэтукская</a:t>
            </a:r>
            <a:r>
              <a:rPr lang="ru-RU" sz="2800" dirty="0" smtClean="0"/>
              <a:t> СШ.</a:t>
            </a:r>
          </a:p>
          <a:p>
            <a:r>
              <a:rPr lang="ru-RU" sz="2800" dirty="0" smtClean="0"/>
              <a:t>Не завершена регистрация обучающихся.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741405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Выявленные проблемы: активность педагогов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2800" dirty="0" smtClean="0"/>
              <a:t>Остаётся острой проблема активности обучающихся в системе: в МШ состоит 258 педагогов, а из них 41 активен. </a:t>
            </a:r>
          </a:p>
          <a:p>
            <a:r>
              <a:rPr lang="ru-RU" sz="2800" dirty="0" smtClean="0"/>
              <a:t>Остаются неактивными педагоги с неподтверждённой ролью: сейчас таковых в муниципалитете насчитывается 2 пользователя.</a:t>
            </a:r>
          </a:p>
          <a:p>
            <a:r>
              <a:rPr lang="ru-RU" sz="2800" dirty="0" smtClean="0"/>
              <a:t>Только в четырёх школах замечена устойчивая активность педагогов: это </a:t>
            </a:r>
            <a:r>
              <a:rPr lang="ru-RU" sz="2800" dirty="0" err="1" smtClean="0"/>
              <a:t>Семенниковская</a:t>
            </a:r>
            <a:r>
              <a:rPr lang="ru-RU" sz="2800" dirty="0" smtClean="0"/>
              <a:t> СОШ, Ивановская СШ, </a:t>
            </a:r>
            <a:r>
              <a:rPr lang="ru-RU" sz="2800" dirty="0" err="1" smtClean="0"/>
              <a:t>Араданская</a:t>
            </a:r>
            <a:r>
              <a:rPr lang="ru-RU" sz="2800" dirty="0" smtClean="0"/>
              <a:t> ОШ, </a:t>
            </a:r>
            <a:r>
              <a:rPr lang="ru-RU" sz="2800" dirty="0" err="1" smtClean="0"/>
              <a:t>Ойская</a:t>
            </a:r>
            <a:r>
              <a:rPr lang="ru-RU" sz="2800" dirty="0" smtClean="0"/>
              <a:t> СШ. </a:t>
            </a:r>
          </a:p>
          <a:p>
            <a:r>
              <a:rPr lang="ru-RU" sz="2800" dirty="0" smtClean="0"/>
              <a:t>Не завершена регистрация педагогов.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27507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Варианты решения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2800" dirty="0" smtClean="0"/>
              <a:t>Поиск и </a:t>
            </a:r>
            <a:r>
              <a:rPr lang="ru-RU" sz="2800" dirty="0" err="1" smtClean="0"/>
              <a:t>апрбация</a:t>
            </a:r>
            <a:r>
              <a:rPr lang="ru-RU" sz="2800" dirty="0" smtClean="0"/>
              <a:t> </a:t>
            </a:r>
            <a:r>
              <a:rPr lang="ru-RU" sz="2800" dirty="0"/>
              <a:t>путей применения подсистем ФГИС «Моя школа» в </a:t>
            </a:r>
            <a:r>
              <a:rPr lang="ru-RU" sz="2800" dirty="0" smtClean="0"/>
              <a:t>педагогической работе и урочной деятельности </a:t>
            </a:r>
            <a:r>
              <a:rPr lang="ru-RU" sz="2800" dirty="0"/>
              <a:t>с </a:t>
            </a:r>
            <a:r>
              <a:rPr lang="ru-RU" sz="2800" dirty="0" smtClean="0"/>
              <a:t>обучающимися – методические семинары и </a:t>
            </a:r>
            <a:r>
              <a:rPr lang="ru-RU" sz="2800" dirty="0" err="1" smtClean="0"/>
              <a:t>вебинары</a:t>
            </a:r>
            <a:r>
              <a:rPr lang="ru-RU" sz="2800" dirty="0" smtClean="0"/>
              <a:t> в 2025-2026 </a:t>
            </a:r>
            <a:r>
              <a:rPr lang="ru-RU" sz="2800" dirty="0" err="1" smtClean="0"/>
              <a:t>уч.г</a:t>
            </a:r>
            <a:r>
              <a:rPr lang="ru-RU" sz="2800" dirty="0" smtClean="0"/>
              <a:t>.;</a:t>
            </a:r>
            <a:endParaRPr lang="ru-RU" sz="2800" dirty="0"/>
          </a:p>
          <a:p>
            <a:r>
              <a:rPr lang="ru-RU" sz="2800" dirty="0"/>
              <a:t>Проверка профилей и подтверждение ролей пользователей в ЕТД;</a:t>
            </a:r>
          </a:p>
          <a:p>
            <a:r>
              <a:rPr lang="ru-RU" sz="2800" dirty="0"/>
              <a:t>Продолжение регистрации пользователей в </a:t>
            </a:r>
            <a:r>
              <a:rPr lang="ru-RU" sz="2800" dirty="0" smtClean="0"/>
              <a:t>ЕТД вплоть до внесения данных всех пользователей, своевременная ежегодная регистрация обучающихся-первоклассников и внесение новых педагогов в ЕТД.</a:t>
            </a:r>
            <a:endParaRPr lang="ru-RU" sz="2800" dirty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9963586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ерспектива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ерспектив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7380</TotalTime>
  <Words>393</Words>
  <Application>Microsoft Office PowerPoint</Application>
  <PresentationFormat>Экран (4:3)</PresentationFormat>
  <Paragraphs>66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Перспектива</vt:lpstr>
      <vt:lpstr>К вопросу об исполнении показателей ФГИС «Моя школа» в Ермаковском районе</vt:lpstr>
      <vt:lpstr>Задачи </vt:lpstr>
      <vt:lpstr>показатель</vt:lpstr>
      <vt:lpstr>Презентация PowerPoint</vt:lpstr>
      <vt:lpstr>Лидеры по реализации ФГИС «Моя школа» </vt:lpstr>
      <vt:lpstr>Антирейтинг </vt:lpstr>
      <vt:lpstr>Выявленные проблемы: активность обучающихся</vt:lpstr>
      <vt:lpstr>Выявленные проблемы: активность педагогов</vt:lpstr>
      <vt:lpstr>Варианты решения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Деятельность по направлению «Цифровизация» в 2024/2025 учебном году</dc:title>
  <dc:creator>POLINA</dc:creator>
  <cp:lastModifiedBy>POLINA</cp:lastModifiedBy>
  <cp:revision>59</cp:revision>
  <dcterms:created xsi:type="dcterms:W3CDTF">2025-04-28T06:45:29Z</dcterms:created>
  <dcterms:modified xsi:type="dcterms:W3CDTF">2025-05-20T01:27:45Z</dcterms:modified>
</cp:coreProperties>
</file>