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emf" ContentType="image/x-emf"/>
  <Default Extension="rels" ContentType="application/vnd.openxmlformats-package.relationships+xml"/>
  <Default Extension="bin" ContentType="application/vnd.openxmlformats-officedocument.oleObject"/>
  <Override PartName="/ppt/slides/slide43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42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44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4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28.xml" ContentType="application/vnd.openxmlformats-officedocument.presentationml.slide+xml"/>
  <Override PartName="/ppt/slides/slide16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slides/slide39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s/slide38.xml" ContentType="application/vnd.openxmlformats-officedocument.presentationml.slide+xml"/>
  <Override PartName="/ppt/slides/slide34.xml" ContentType="application/vnd.openxmlformats-officedocument.presentationml.slide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81" d="100"/>
          <a:sy n="81" d="100"/>
        </p:scale>
        <p:origin x="96" y="594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presProps" Target="presProps.xml" /><Relationship Id="rId48" Type="http://schemas.openxmlformats.org/officeDocument/2006/relationships/tableStyles" Target="tableStyles.xml" /><Relationship Id="rId4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auto">
          <a:xfrm>
            <a:off x="0" y="-8467"/>
            <a:ext cx="12192000" cy="6866466"/>
            <a:chOff x="0" y="-8467"/>
            <a:chExt cx="12192000" cy="6866466"/>
          </a:xfrm>
        </p:grpSpPr>
        <p:cxnSp>
          <p:nvCxnSpPr>
            <p:cNvPr id="32" name="Straight Connector 31"/>
            <p:cNvCxnSpPr>
              <a:cxnSpLocks/>
            </p:cNvCxnSpPr>
            <p:nvPr/>
          </p:nvCxnSpPr>
          <p:spPr bwMode="auto"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 bwMode="auto"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 bwMode="auto">
            <a:xfrm>
              <a:off x="9181476" y="-8467"/>
              <a:ext cx="3007349" cy="6866466"/>
            </a:xfrm>
            <a:custGeom>
              <a:avLst/>
              <a:gdLst/>
              <a:ahLst/>
              <a:cxnLst/>
              <a:rect l="l" t="t" r="r" b="b"/>
              <a:pathLst>
                <a:path w="3007349" h="6866467" fill="norm" stroke="1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 bwMode="auto">
            <a:xfrm>
              <a:off x="9603442" y="-8467"/>
              <a:ext cx="2588558" cy="6866466"/>
            </a:xfrm>
            <a:custGeom>
              <a:avLst/>
              <a:gdLst/>
              <a:ahLst/>
              <a:cxnLst/>
              <a:rect l="l" t="t" r="r" b="b"/>
              <a:pathLst>
                <a:path w="2573311" h="6866467" fill="norm" stroke="1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 bwMode="auto">
            <a:xfrm>
              <a:off x="8932333" y="3048000"/>
              <a:ext cx="3259666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 bwMode="auto">
            <a:xfrm>
              <a:off x="9334500" y="-8467"/>
              <a:ext cx="2854326" cy="6866466"/>
            </a:xfrm>
            <a:custGeom>
              <a:avLst/>
              <a:gdLst/>
              <a:ahLst/>
              <a:cxnLst/>
              <a:rect l="l" t="t" r="r" b="b"/>
              <a:pathLst>
                <a:path w="2858013" h="6866467" fill="norm" stroke="1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 bwMode="auto">
            <a:xfrm>
              <a:off x="10898730" y="-8467"/>
              <a:ext cx="1290094" cy="6866466"/>
            </a:xfrm>
            <a:custGeom>
              <a:avLst/>
              <a:gdLst/>
              <a:ahLst/>
              <a:cxnLst/>
              <a:rect l="l" t="t" r="r" b="b"/>
              <a:pathLst>
                <a:path w="1290094" h="6858000" fill="norm" stroke="1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 bwMode="auto">
            <a:xfrm>
              <a:off x="10938999" y="-8467"/>
              <a:ext cx="1249825" cy="6866466"/>
            </a:xfrm>
            <a:custGeom>
              <a:avLst/>
              <a:gdLst/>
              <a:ahLst/>
              <a:cxnLst/>
              <a:rect l="l" t="t" r="r" b="b"/>
              <a:pathLst>
                <a:path w="1249825" h="6858000" fill="norm" stroke="1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 bwMode="auto">
            <a:xfrm>
              <a:off x="10371666" y="3589867"/>
              <a:ext cx="1817158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 bwMode="auto"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подпис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Цитата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 bwMode="auto">
          <a:xfrm>
            <a:off x="541870" y="790378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  <a:endParaRPr/>
          </a:p>
        </p:txBody>
      </p:sp>
      <p:sp>
        <p:nvSpPr>
          <p:cNvPr id="22" name="TextBox 21"/>
          <p:cNvSpPr txBox="1"/>
          <p:nvPr/>
        </p:nvSpPr>
        <p:spPr bwMode="auto">
          <a:xfrm>
            <a:off x="8893011" y="2886556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Карточка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Цитата карточки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 bwMode="auto">
          <a:xfrm>
            <a:off x="541870" y="790378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“</a:t>
            </a:r>
            <a:endParaRPr/>
          </a:p>
        </p:txBody>
      </p:sp>
      <p:sp>
        <p:nvSpPr>
          <p:cNvPr id="25" name="TextBox 24"/>
          <p:cNvSpPr txBox="1"/>
          <p:nvPr/>
        </p:nvSpPr>
        <p:spPr bwMode="auto">
          <a:xfrm>
            <a:off x="8893011" y="2886556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Истина или лож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7967673" y="609599"/>
            <a:ext cx="1304743" cy="5251451"/>
          </a:xfrm>
        </p:spPr>
        <p:txBody>
          <a:bodyPr vert="eaVert" anchor="ctr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77335" y="609600"/>
            <a:ext cx="7060150" cy="5251450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>
            <a:lvl1pPr>
              <a:defRPr sz="36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77334" y="2160589"/>
            <a:ext cx="4184035" cy="388077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089970" y="2160589"/>
            <a:ext cx="4184034" cy="3880773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4" y="609600"/>
            <a:ext cx="8596668" cy="132080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 bwMode="auto">
          <a:xfrm>
            <a:off x="0" y="-8467"/>
            <a:ext cx="12192000" cy="6866466"/>
            <a:chOff x="0" y="-8467"/>
            <a:chExt cx="12192000" cy="6866466"/>
          </a:xfrm>
        </p:grpSpPr>
        <p:cxnSp>
          <p:nvCxnSpPr>
            <p:cNvPr id="20" name="Straight Connector 19"/>
            <p:cNvCxnSpPr>
              <a:cxnSpLocks/>
            </p:cNvCxnSpPr>
            <p:nvPr/>
          </p:nvCxnSpPr>
          <p:spPr bwMode="auto"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 bwMode="auto"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 bwMode="auto">
            <a:xfrm>
              <a:off x="9181476" y="-8467"/>
              <a:ext cx="3007349" cy="6866466"/>
            </a:xfrm>
            <a:custGeom>
              <a:avLst/>
              <a:gdLst/>
              <a:ahLst/>
              <a:cxnLst/>
              <a:rect l="l" t="t" r="r" b="b"/>
              <a:pathLst>
                <a:path w="3007349" h="6866467" fill="norm" stroke="1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 bwMode="auto">
            <a:xfrm>
              <a:off x="9603442" y="-8467"/>
              <a:ext cx="2588558" cy="6866466"/>
            </a:xfrm>
            <a:custGeom>
              <a:avLst/>
              <a:gdLst/>
              <a:ahLst/>
              <a:cxnLst/>
              <a:rect l="l" t="t" r="r" b="b"/>
              <a:pathLst>
                <a:path w="2573311" h="6866467" fill="norm" stroke="1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 bwMode="auto">
            <a:xfrm>
              <a:off x="8932333" y="3048000"/>
              <a:ext cx="3259666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 bwMode="auto">
            <a:xfrm>
              <a:off x="9334500" y="-8467"/>
              <a:ext cx="2854326" cy="6866466"/>
            </a:xfrm>
            <a:custGeom>
              <a:avLst/>
              <a:gdLst/>
              <a:ahLst/>
              <a:cxnLst/>
              <a:rect l="l" t="t" r="r" b="b"/>
              <a:pathLst>
                <a:path w="2858013" h="6866467" fill="norm" stroke="1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 bwMode="auto">
            <a:xfrm>
              <a:off x="10898730" y="-8467"/>
              <a:ext cx="1290094" cy="6866466"/>
            </a:xfrm>
            <a:custGeom>
              <a:avLst/>
              <a:gdLst/>
              <a:ahLst/>
              <a:cxnLst/>
              <a:rect l="l" t="t" r="r" b="b"/>
              <a:pathLst>
                <a:path w="1290094" h="6858000" fill="norm" stroke="1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 bwMode="auto">
            <a:xfrm>
              <a:off x="10938999" y="-8467"/>
              <a:ext cx="1249825" cy="6866466"/>
            </a:xfrm>
            <a:custGeom>
              <a:avLst/>
              <a:gdLst/>
              <a:ahLst/>
              <a:cxnLst/>
              <a:rect l="l" t="t" r="r" b="b"/>
              <a:pathLst>
                <a:path w="1249825" h="6858000" fill="norm" stroke="1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 bwMode="auto">
            <a:xfrm>
              <a:off x="10371666" y="3589867"/>
              <a:ext cx="1817158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 bwMode="auto"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007B21-F35D-4112-B757-D7A4CA0F7887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677334" y="6041362"/>
            <a:ext cx="62976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F601E5F2-BB21-499A-8BA4-2888C94C8C64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>
        <a:spcBef>
          <a:spcPts val="0"/>
        </a:spcBef>
        <a:buNone/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6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/>
        <a:buChar char=""/>
        <a:defRPr sz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mailto:ermmoc@mail.ru" TargetMode="Externa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3" Type="http://schemas.openxmlformats.org/officeDocument/2006/relationships/image" Target="../media/media1.sv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3" Type="http://schemas.openxmlformats.org/officeDocument/2006/relationships/image" Target="../media/media2.sv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3" Type="http://schemas.openxmlformats.org/officeDocument/2006/relationships/image" Target="../media/media3.sv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3" Type="http://schemas.openxmlformats.org/officeDocument/2006/relationships/image" Target="../media/media4.sv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3" Type="http://schemas.openxmlformats.org/officeDocument/2006/relationships/image" Target="../media/media5.sv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3" Type="http://schemas.openxmlformats.org/officeDocument/2006/relationships/image" Target="../media/media6.sv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emf"/><Relationship Id="rId3" Type="http://schemas.openxmlformats.org/officeDocument/2006/relationships/image" Target="../media/media7.svg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emf"/><Relationship Id="rId3" Type="http://schemas.openxmlformats.org/officeDocument/2006/relationships/image" Target="../media/media8.svg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emf"/><Relationship Id="rId3" Type="http://schemas.openxmlformats.org/officeDocument/2006/relationships/image" Target="../media/media9.sv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emf"/><Relationship Id="rId3" Type="http://schemas.openxmlformats.org/officeDocument/2006/relationships/image" Target="../media/media10.svg"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emf"/><Relationship Id="rId3" Type="http://schemas.openxmlformats.org/officeDocument/2006/relationships/image" Target="../media/media11.svg"/></Relationships>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emf"/><Relationship Id="rId3" Type="http://schemas.openxmlformats.org/officeDocument/2006/relationships/image" Target="../media/media12.svg"/></Relationships>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emf"/><Relationship Id="rId3" Type="http://schemas.openxmlformats.org/officeDocument/2006/relationships/image" Target="../media/media13.svg"/></Relationships>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emf"/><Relationship Id="rId3" Type="http://schemas.openxmlformats.org/officeDocument/2006/relationships/image" Target="../media/media14.svg"/></Relationships>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emf"/><Relationship Id="rId3" Type="http://schemas.openxmlformats.org/officeDocument/2006/relationships/image" Target="../media/media15.svg"/></Relationships>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emf"/><Relationship Id="rId3" Type="http://schemas.openxmlformats.org/officeDocument/2006/relationships/image" Target="../media/media16.sv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emf"/><Relationship Id="rId3" Type="http://schemas.openxmlformats.org/officeDocument/2006/relationships/image" Target="../media/media17.svg"/></Relationships>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emf"/><Relationship Id="rId3" Type="http://schemas.openxmlformats.org/officeDocument/2006/relationships/image" Target="../media/media18.svg"/></Relationships>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emf"/><Relationship Id="rId3" Type="http://schemas.openxmlformats.org/officeDocument/2006/relationships/image" Target="../media/media19.svg"/></Relationships>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emf"/><Relationship Id="rId3" Type="http://schemas.openxmlformats.org/officeDocument/2006/relationships/image" Target="../media/media20.svg"/></Relationships>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1.png"/><Relationship Id="rId4" Type="http://schemas.openxmlformats.org/officeDocument/2006/relationships/image" Target="../media/image3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2612572" y="457110"/>
            <a:ext cx="817022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i="1">
                <a:solidFill>
                  <a:srgbClr val="FF0000"/>
                </a:solidFill>
              </a:rPr>
              <a:t>Уважаемые родители!</a:t>
            </a:r>
            <a:endParaRPr/>
          </a:p>
          <a:p>
            <a:pPr algn="ctr">
              <a:defRPr/>
            </a:pPr>
            <a:endParaRPr lang="ru-RU" b="1" i="1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2400" b="1" i="1">
                <a:solidFill>
                  <a:srgbClr val="002060"/>
                </a:solidFill>
              </a:rPr>
              <a:t>Предлагаем Вашему вниманию подробные иллюстрированные инструкции по работе с АИС Навигатор дополнительного образования.</a:t>
            </a:r>
            <a:endParaRPr/>
          </a:p>
          <a:p>
            <a:pPr algn="ctr">
              <a:defRPr/>
            </a:pPr>
            <a:r>
              <a:rPr lang="ru-RU" sz="2400" b="1" i="1">
                <a:solidFill>
                  <a:srgbClr val="002060"/>
                </a:solidFill>
              </a:rPr>
              <a:t>В данном пособии Вы найдете ответы на все ваши вопросы.</a:t>
            </a:r>
            <a:endParaRPr/>
          </a:p>
          <a:p>
            <a:pPr algn="ctr">
              <a:defRPr/>
            </a:pPr>
            <a:r>
              <a:rPr lang="ru-RU" sz="2400" b="1" i="1">
                <a:solidFill>
                  <a:srgbClr val="002060"/>
                </a:solidFill>
              </a:rPr>
              <a:t>Мы всегда на связи рады Вам помочь!</a:t>
            </a:r>
            <a:endParaRPr/>
          </a:p>
          <a:p>
            <a:pPr algn="ctr">
              <a:defRPr/>
            </a:pPr>
            <a:endParaRPr lang="ru-RU" sz="2000" b="1" i="1">
              <a:solidFill>
                <a:srgbClr val="002060"/>
              </a:solidFill>
            </a:endParaRPr>
          </a:p>
          <a:p>
            <a:pPr algn="ctr">
              <a:defRPr/>
            </a:pPr>
            <a:endParaRPr lang="ru-RU" sz="2400" b="1" i="1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sz="2400" b="1" i="1">
                <a:solidFill>
                  <a:srgbClr val="002060"/>
                </a:solidFill>
              </a:rPr>
              <a:t>ЕРМАКОВСКИЙ </a:t>
            </a:r>
            <a:r>
              <a:rPr lang="ru-RU" sz="2400" b="1" i="1">
                <a:solidFill>
                  <a:srgbClr val="002060"/>
                </a:solidFill>
              </a:rPr>
              <a:t>МУНИЦИПАЛЬНЫЙ ОПОРНЫЙ ЦЕНТР</a:t>
            </a:r>
            <a:endParaRPr/>
          </a:p>
          <a:p>
            <a:pPr algn="ctr">
              <a:defRPr/>
            </a:pPr>
            <a:r>
              <a:rPr lang="ru-RU" sz="2400" b="1" i="1">
                <a:solidFill>
                  <a:srgbClr val="002060"/>
                </a:solidFill>
              </a:rPr>
              <a:t>Тел.: 2-01-11</a:t>
            </a:r>
            <a:endParaRPr/>
          </a:p>
          <a:p>
            <a:pPr algn="ctr">
              <a:defRPr/>
            </a:pPr>
            <a:r>
              <a:rPr lang="en-US" sz="2400" b="1" i="1">
                <a:solidFill>
                  <a:srgbClr val="002060"/>
                </a:solidFill>
              </a:rPr>
              <a:t>E-Mail</a:t>
            </a:r>
            <a:r>
              <a:rPr lang="ru-RU" sz="2400" b="1" i="1">
                <a:solidFill>
                  <a:srgbClr val="002060"/>
                </a:solidFill>
              </a:rPr>
              <a:t>.: </a:t>
            </a:r>
            <a:r>
              <a:rPr lang="en-US" sz="2400" i="1" u="sng">
                <a:hlinkClick r:id="rId2" tooltip="mailto:ermmoc@mail.ru"/>
              </a:rPr>
              <a:t>ermmoc@mail.ru</a:t>
            </a:r>
            <a:endParaRPr lang="en-US" sz="2400" i="1"/>
          </a:p>
          <a:p>
            <a:pPr algn="ctr">
              <a:defRPr/>
            </a:pPr>
            <a:endParaRPr lang="en-US" sz="2400" i="1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48968" y="4292774"/>
            <a:ext cx="1941105" cy="1888980"/>
          </a:xfrm>
          <a:prstGeom prst="rect">
            <a:avLst/>
          </a:prstGeom>
        </p:spPr>
      </p:pic>
      <p:pic>
        <p:nvPicPr>
          <p:cNvPr id="1026" name="Picture 2" descr="https://ds176.centerstart.ru/sites/ds176.centerstart.ru/files/archive/img/%D0%BD%D0%B0%D0%B2%D0%B8%D0%B3%D0%B0%D1%82%D0%BE%D1%80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248968" y="2161395"/>
            <a:ext cx="2063307" cy="1766692"/>
          </a:xfrm>
          <a:prstGeom prst="rect">
            <a:avLst/>
          </a:prstGeom>
          <a:noFill/>
        </p:spPr>
      </p:pic>
      <p:sp>
        <p:nvSpPr>
          <p:cNvPr id="5" name="AutoShape 4" descr="https://sosh2.kchr.eduru.ru/media/2021/03/26/1249175254/dod.png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8" name="Picture 4" descr="https://img.freepik.com/free-vector/child-with-a-computer_7710-39.jpg?size=626&amp;ext=jpg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248968" y="160338"/>
            <a:ext cx="2351433" cy="177296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57201" y="567990"/>
            <a:ext cx="3905794" cy="6568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Во вкладке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«Дети»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Вы можете добавить и редактировать данные о детях (Ф.И.О., дату рождения). Данные будут автоматически подставляться в форму заявки на программу. </a:t>
            </a:r>
            <a:endParaRPr lang="ru-RU" sz="2800" b="0"/>
          </a:p>
          <a:p>
            <a:pPr>
              <a:spcBef>
                <a:spcPts val="70"/>
              </a:spcBef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Перед подачей заявки на обучение, необходимо внести в Навигатор данные своих детей.</a:t>
            </a:r>
            <a:endParaRPr lang="ru-RU" sz="2800" b="0"/>
          </a:p>
          <a:p>
            <a:pPr>
              <a:defRPr/>
            </a:pPr>
            <a:br>
              <a:rPr lang="ru-RU" sz="2800"/>
            </a:br>
            <a:endParaRPr lang="ru-RU" sz="2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519749" y="835284"/>
            <a:ext cx="7467766" cy="486432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09301" y="228107"/>
            <a:ext cx="1116438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Во вкладке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«Достижения»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Вы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можете добавить награды вашего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ребенка, последовательно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заполнив все поля формы.</a:t>
            </a:r>
            <a:endParaRPr lang="ru-RU" sz="2800" b="0"/>
          </a:p>
          <a:p>
            <a:pPr>
              <a:defRPr/>
            </a:pPr>
            <a:br>
              <a:rPr lang="ru-RU"/>
            </a:b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09302" y="1746109"/>
            <a:ext cx="9274909" cy="458937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Прямая со стрелкой 5"/>
          <p:cNvCxnSpPr>
            <a:cxnSpLocks/>
          </p:cNvCxnSpPr>
          <p:nvPr/>
        </p:nvCxnSpPr>
        <p:spPr bwMode="auto">
          <a:xfrm flipH="1" flipV="1">
            <a:off x="1319349" y="4676503"/>
            <a:ext cx="4232365" cy="84908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cxnSpLocks/>
          </p:cNvCxnSpPr>
          <p:nvPr/>
        </p:nvCxnSpPr>
        <p:spPr bwMode="auto">
          <a:xfrm flipH="1">
            <a:off x="9152989" y="4548070"/>
            <a:ext cx="1062444" cy="63572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794657" y="320456"/>
            <a:ext cx="10602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  <a:cs typeface="Calibri"/>
              </a:rPr>
              <a:t>Во вкладке </a:t>
            </a:r>
            <a:r>
              <a:rPr lang="ru-RU" sz="2800" b="1">
                <a:solidFill>
                  <a:srgbClr val="002060"/>
                </a:solidFill>
                <a:latin typeface="Calibri"/>
                <a:cs typeface="Calibri"/>
              </a:rPr>
              <a:t>«</a:t>
            </a:r>
            <a:r>
              <a:rPr lang="ru-RU" sz="2800" b="1">
                <a:solidFill>
                  <a:srgbClr val="002060"/>
                </a:solidFill>
                <a:latin typeface="Calibri"/>
                <a:cs typeface="Calibri"/>
              </a:rPr>
              <a:t>Просмотренное» </a:t>
            </a:r>
            <a:r>
              <a:rPr lang="ru-RU" sz="2800">
                <a:solidFill>
                  <a:srgbClr val="313537"/>
                </a:solidFill>
                <a:latin typeface="Calibri"/>
                <a:cs typeface="Calibri"/>
              </a:rPr>
              <a:t>Вы можете увидеть информацию о просмотренных ранее на сайте программах. Это очень удобно, когда вам надо вспомнить, в какой программе вы видели ту или иную информацию.</a:t>
            </a:r>
            <a:endParaRPr/>
          </a:p>
          <a:p>
            <a:pPr>
              <a:defRPr/>
            </a:pPr>
            <a:br>
              <a:rPr lang="ru-RU" sz="2800">
                <a:solidFill>
                  <a:srgbClr val="313537"/>
                </a:solidFill>
                <a:latin typeface="Calibri"/>
                <a:cs typeface="Calibri"/>
              </a:rPr>
            </a:br>
            <a:endParaRPr lang="ru-RU" sz="2800">
              <a:solidFill>
                <a:srgbClr val="313537"/>
              </a:solidFill>
              <a:latin typeface="Calibri"/>
              <a:cs typeface="Calibri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794657" y="3311621"/>
            <a:ext cx="98189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  <a:cs typeface="Calibri"/>
              </a:rPr>
              <a:t>Вкладка </a:t>
            </a:r>
            <a:r>
              <a:rPr lang="ru-RU" sz="2800" b="1">
                <a:solidFill>
                  <a:srgbClr val="002060"/>
                </a:solidFill>
                <a:latin typeface="Calibri"/>
                <a:cs typeface="Calibri"/>
              </a:rPr>
              <a:t>«Избранное».</a:t>
            </a:r>
            <a:endParaRPr/>
          </a:p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  <a:cs typeface="Calibri"/>
              </a:rPr>
              <a:t> У </a:t>
            </a:r>
            <a:r>
              <a:rPr lang="ru-RU" sz="2800">
                <a:solidFill>
                  <a:srgbClr val="313537"/>
                </a:solidFill>
                <a:latin typeface="Calibri"/>
                <a:cs typeface="Calibri"/>
              </a:rPr>
              <a:t>всех программ и мероприятий есть символ в виде сердечка. Нажмите на него, чтобы отложить программу или мероприятие в эту вкладку. Если мероприятие будет удалено из нашего каталога, оно автоматически удалится и в избранном.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59803" y="2296180"/>
            <a:ext cx="9488623" cy="70193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Прямая со стрелкой 5"/>
          <p:cNvCxnSpPr>
            <a:cxnSpLocks/>
          </p:cNvCxnSpPr>
          <p:nvPr/>
        </p:nvCxnSpPr>
        <p:spPr bwMode="auto">
          <a:xfrm>
            <a:off x="4611188" y="1682526"/>
            <a:ext cx="653143" cy="73121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cxnSpLocks/>
          </p:cNvCxnSpPr>
          <p:nvPr/>
        </p:nvCxnSpPr>
        <p:spPr bwMode="auto">
          <a:xfrm flipH="1">
            <a:off x="2973976" y="2893685"/>
            <a:ext cx="1101635" cy="5223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35576" y="615690"/>
            <a:ext cx="1088136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FF0000"/>
                </a:solidFill>
                <a:latin typeface="Calibri"/>
              </a:rPr>
              <a:t>!!! ОБРАТИТЕ ВНИМАНИЕ:</a:t>
            </a:r>
            <a:endParaRPr/>
          </a:p>
          <a:p>
            <a:pPr algn="ctr">
              <a:defRPr/>
            </a:pPr>
            <a:endParaRPr lang="ru-RU" sz="2000">
              <a:solidFill>
                <a:srgbClr val="FF0000"/>
              </a:solidFill>
              <a:latin typeface="Calibri"/>
            </a:endParaRPr>
          </a:p>
          <a:p>
            <a:pPr algn="just">
              <a:defRPr/>
            </a:pPr>
            <a:r>
              <a:rPr lang="ru-RU" sz="2800">
                <a:solidFill>
                  <a:srgbClr val="303537"/>
                </a:solidFill>
                <a:latin typeface="Calibri"/>
              </a:rPr>
              <a:t>	Перед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подачей заявки на обучение, необходимо внести в Навигатор данные своих детей: Ф.И.О. и дату рождения. Используя логин и пароль, войдите в личный кабинет и откройте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раздел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Дети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»</a:t>
            </a:r>
            <a:r>
              <a:rPr lang="ru-RU" sz="2800">
                <a:solidFill>
                  <a:srgbClr val="002060"/>
                </a:solidFill>
                <a:latin typeface="Calibri"/>
              </a:rPr>
              <a:t>.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В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этом разделе в соответствующие поля внесите требуемые данные.</a:t>
            </a:r>
            <a:endParaRPr/>
          </a:p>
          <a:p>
            <a:pPr algn="just">
              <a:defRPr/>
            </a:pPr>
            <a:r>
              <a:rPr lang="ru-RU" sz="2800">
                <a:solidFill>
                  <a:srgbClr val="303537"/>
                </a:solidFill>
                <a:latin typeface="Calibri"/>
              </a:rPr>
              <a:t>Если вы забыли свой пароль от личного кабинета, то необходимо нажать левой кнопкой мыши на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окно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Не помню пароль»</a:t>
            </a:r>
            <a:r>
              <a:rPr lang="ru-RU" sz="2800">
                <a:solidFill>
                  <a:srgbClr val="002060"/>
                </a:solidFill>
                <a:latin typeface="Calibri"/>
              </a:rPr>
              <a:t>,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ввести в открывшееся поле свой логин (адрес электронной почты, который Вы указывали при регистрации) и нажать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окно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Восстановить мой пароль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»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– письмо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с новым паролем будет отправлено на указанный адрес электронной почты.</a:t>
            </a:r>
            <a:endParaRPr lang="ru-RU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751925" y="1031242"/>
            <a:ext cx="7071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>
                <a:solidFill>
                  <a:srgbClr val="002060"/>
                </a:solidFill>
                <a:latin typeface="Calibri"/>
                <a:cs typeface="Calibri"/>
              </a:rPr>
              <a:t>ПОИСК ПРОГРАММ ДЛЯ РЕБЕНКА</a:t>
            </a:r>
            <a:endParaRPr lang="ru-RU" sz="3600" b="1" i="1">
              <a:solidFill>
                <a:srgbClr val="002060"/>
              </a:solidFill>
              <a:latin typeface="Calibri"/>
              <a:cs typeface="Calibri"/>
            </a:endParaRPr>
          </a:p>
        </p:txBody>
      </p:sp>
      <p:pic>
        <p:nvPicPr>
          <p:cNvPr id="3" name="Picture 2" descr="https://ds176.centerstart.ru/sites/ds176.centerstart.ru/files/archive/img/%D0%BD%D0%B0%D0%B2%D0%B8%D0%B3%D0%B0%D1%82%D0%BE%D1%8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37487" y="648920"/>
            <a:ext cx="2063307" cy="1766692"/>
          </a:xfrm>
          <a:prstGeom prst="rect">
            <a:avLst/>
          </a:prstGeom>
          <a:noFill/>
        </p:spPr>
      </p:pic>
      <p:pic>
        <p:nvPicPr>
          <p:cNvPr id="4" name="Picture 4" descr="https://img.freepik.com/free-vector/child-with-a-computer_7710-39.jpg?size=626&amp;ext=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003277" y="2231571"/>
            <a:ext cx="5962650" cy="4495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26606" y="485429"/>
            <a:ext cx="104589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000000"/>
                </a:solidFill>
                <a:latin typeface="Calibri"/>
              </a:rPr>
              <a:t>Для перехода к поиску программ, нажмите 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СТРЕЛКУ в верхнем левом углу личного 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кабинета родителя.</a:t>
            </a:r>
            <a:endParaRPr lang="ru-RU" sz="2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2994" y="1591062"/>
            <a:ext cx="7410470" cy="5123288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Прямая со стрелкой 6"/>
          <p:cNvCxnSpPr>
            <a:cxnSpLocks/>
          </p:cNvCxnSpPr>
          <p:nvPr/>
        </p:nvCxnSpPr>
        <p:spPr bwMode="auto">
          <a:xfrm flipH="1">
            <a:off x="901337" y="1894114"/>
            <a:ext cx="2991394" cy="4702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378822" y="584206"/>
            <a:ext cx="677962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Calibri"/>
              </a:rPr>
              <a:t>В Навигаторе предусмотрены следующие фильтры отбора и поиска программ</a:t>
            </a:r>
            <a:r>
              <a:rPr lang="ru-RU" sz="2400" b="1">
                <a:solidFill>
                  <a:srgbClr val="002060"/>
                </a:solidFill>
                <a:latin typeface="Calibri"/>
              </a:rPr>
              <a:t>:</a:t>
            </a:r>
            <a:endParaRPr/>
          </a:p>
          <a:p>
            <a:pPr>
              <a:defRPr/>
            </a:pPr>
            <a:endParaRPr lang="ru-RU" sz="2000">
              <a:solidFill>
                <a:srgbClr val="002060"/>
              </a:solidFill>
              <a:latin typeface="Calibri"/>
            </a:endParaRPr>
          </a:p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Arial"/>
              </a:rPr>
              <a:t>• </a:t>
            </a:r>
            <a:r>
              <a:rPr lang="ru-RU" sz="2000">
                <a:solidFill>
                  <a:srgbClr val="002060"/>
                </a:solidFill>
                <a:latin typeface="Calibri"/>
              </a:rPr>
              <a:t>ПО МУНИЦИПАЛИТЕТУ 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(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территориальное расположение);</a:t>
            </a:r>
            <a:endParaRPr/>
          </a:p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Arial"/>
              </a:rPr>
              <a:t>• </a:t>
            </a:r>
            <a:r>
              <a:rPr lang="ru-RU" sz="2000">
                <a:solidFill>
                  <a:srgbClr val="002060"/>
                </a:solidFill>
                <a:latin typeface="Calibri"/>
              </a:rPr>
              <a:t>ПО ОРГАНИЗАТОРУ 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(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организация, предоставляющая услуги по дополнительному образованию);</a:t>
            </a:r>
            <a:endParaRPr/>
          </a:p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Arial"/>
              </a:rPr>
              <a:t>• </a:t>
            </a:r>
            <a:r>
              <a:rPr lang="ru-RU" sz="2000">
                <a:solidFill>
                  <a:srgbClr val="002060"/>
                </a:solidFill>
                <a:latin typeface="Calibri"/>
              </a:rPr>
              <a:t>ПО ПРОФИЛЮ ПРОГРАММЫ 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(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например, в дополнительных общеразвивающих программах художественной направленности выделяются такие профили как хореография, изобразительное или декоративно-прикладное искусство, вокальное пение и т.п.);</a:t>
            </a:r>
            <a:endParaRPr/>
          </a:p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Arial"/>
              </a:rPr>
              <a:t>• </a:t>
            </a:r>
            <a:r>
              <a:rPr lang="ru-RU" sz="2000">
                <a:solidFill>
                  <a:srgbClr val="002060"/>
                </a:solidFill>
                <a:latin typeface="Calibri"/>
              </a:rPr>
              <a:t>ПО НАПРАВЛЕННОСТИ ПРОГРАММЫ 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(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художественная, техническая, естественнонаучная, социально-гуманитарная, физкультурно-спортивная, туристско-краеведческая);</a:t>
            </a:r>
            <a:endParaRPr/>
          </a:p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Arial"/>
              </a:rPr>
              <a:t>• </a:t>
            </a:r>
            <a:r>
              <a:rPr lang="ru-RU" sz="2000">
                <a:solidFill>
                  <a:srgbClr val="002060"/>
                </a:solidFill>
                <a:latin typeface="Calibri"/>
              </a:rPr>
              <a:t>ПО ВОЗРАСТУ ДЕТЕЙ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;</a:t>
            </a:r>
            <a:endParaRPr lang="ru-RU" sz="2000">
              <a:solidFill>
                <a:srgbClr val="000000"/>
              </a:solidFill>
              <a:latin typeface="Calibri"/>
            </a:endParaRPr>
          </a:p>
          <a:p>
            <a:pPr>
              <a:defRPr/>
            </a:pPr>
            <a:r>
              <a:rPr lang="ru-RU" sz="2000">
                <a:solidFill>
                  <a:srgbClr val="303537"/>
                </a:solidFill>
                <a:latin typeface="Arial"/>
              </a:rPr>
              <a:t>• </a:t>
            </a:r>
            <a:r>
              <a:rPr lang="ru-RU" sz="2000">
                <a:solidFill>
                  <a:srgbClr val="002060"/>
                </a:solidFill>
                <a:latin typeface="Calibri"/>
              </a:rPr>
              <a:t>ОПЛАТА СЕРТИФИКАТОМ</a:t>
            </a:r>
            <a:r>
              <a:rPr lang="ru-RU" sz="2000">
                <a:solidFill>
                  <a:srgbClr val="303537"/>
                </a:solidFill>
                <a:latin typeface="Calibri"/>
              </a:rPr>
              <a:t>;</a:t>
            </a:r>
            <a:endParaRPr lang="ru-RU" sz="2000">
              <a:solidFill>
                <a:srgbClr val="303537"/>
              </a:solidFill>
              <a:latin typeface="Calibri"/>
            </a:endParaRPr>
          </a:p>
          <a:p>
            <a:pPr>
              <a:defRPr/>
            </a:pPr>
            <a:r>
              <a:rPr lang="ru-RU" sz="2000">
                <a:solidFill>
                  <a:srgbClr val="303537"/>
                </a:solidFill>
                <a:latin typeface="Arial"/>
              </a:rPr>
              <a:t>• </a:t>
            </a:r>
            <a:r>
              <a:rPr lang="ru-RU" sz="2000">
                <a:solidFill>
                  <a:srgbClr val="002060"/>
                </a:solidFill>
                <a:latin typeface="Calibri"/>
              </a:rPr>
              <a:t>ОСОБЕННОСТИ ЗДОРОВЬЯ</a:t>
            </a:r>
            <a:r>
              <a:rPr lang="ru-RU" sz="2000">
                <a:solidFill>
                  <a:srgbClr val="303537"/>
                </a:solidFill>
                <a:latin typeface="Calibri"/>
              </a:rPr>
              <a:t>.</a:t>
            </a:r>
            <a:endParaRPr lang="ru-RU" sz="2000">
              <a:solidFill>
                <a:srgbClr val="303537"/>
              </a:solidFill>
              <a:latin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l="0" t="0" r="68292" b="0"/>
          <a:stretch/>
        </p:blipFill>
        <p:spPr bwMode="auto">
          <a:xfrm>
            <a:off x="7543619" y="231507"/>
            <a:ext cx="3078208" cy="6409664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246811" y="1704118"/>
            <a:ext cx="6936378" cy="4817465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 bwMode="auto">
          <a:xfrm>
            <a:off x="631370" y="184946"/>
            <a:ext cx="100540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000000"/>
                </a:solidFill>
                <a:latin typeface="Calibri"/>
              </a:rPr>
              <a:t>Выбрав программу из отфильтрованного списка, удовлетворяющую запросу, необходимо нажать 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кнопку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Подробнее»</a:t>
            </a:r>
            <a:r>
              <a:rPr lang="ru-RU" sz="2800">
                <a:solidFill>
                  <a:srgbClr val="002060"/>
                </a:solidFill>
                <a:latin typeface="Calibri"/>
              </a:rPr>
              <a:t>.</a:t>
            </a:r>
            <a:endParaRPr lang="ru-RU" sz="280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>
            <a:cxnSpLocks/>
          </p:cNvCxnSpPr>
          <p:nvPr/>
        </p:nvCxnSpPr>
        <p:spPr bwMode="auto">
          <a:xfrm flipH="1">
            <a:off x="8399417" y="5107577"/>
            <a:ext cx="1959429" cy="109728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79120" y="386082"/>
            <a:ext cx="10576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000000"/>
                </a:solidFill>
                <a:latin typeface="Arial"/>
              </a:rPr>
              <a:t>В открывшемся окне будет </a:t>
            </a:r>
            <a:r>
              <a:rPr lang="ru-RU" sz="2800">
                <a:solidFill>
                  <a:srgbClr val="000000"/>
                </a:solidFill>
                <a:latin typeface="Arial"/>
              </a:rPr>
              <a:t>предоставлена </a:t>
            </a:r>
            <a:r>
              <a:rPr lang="ru-RU" sz="2800" b="1">
                <a:solidFill>
                  <a:srgbClr val="002060"/>
                </a:solidFill>
                <a:latin typeface="Arial"/>
              </a:rPr>
              <a:t>информация </a:t>
            </a:r>
            <a:r>
              <a:rPr lang="ru-RU" sz="2800" b="1">
                <a:solidFill>
                  <a:srgbClr val="002060"/>
                </a:solidFill>
                <a:latin typeface="Arial"/>
              </a:rPr>
              <a:t>о программе</a:t>
            </a:r>
            <a:r>
              <a:rPr lang="ru-RU" sz="2800">
                <a:solidFill>
                  <a:srgbClr val="002060"/>
                </a:solidFill>
                <a:latin typeface="Arial"/>
              </a:rPr>
              <a:t>:</a:t>
            </a:r>
            <a:r>
              <a:rPr lang="ru-RU" sz="2800">
                <a:solidFill>
                  <a:srgbClr val="000000"/>
                </a:solidFill>
                <a:latin typeface="Arial"/>
              </a:rPr>
              <a:t> описание, цели и задачи, ожидаемые результаты, данные о педагогах, группах, расписание занятий и др.</a:t>
            </a:r>
            <a:endParaRPr lang="ru-RU" sz="2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995976" y="1933302"/>
            <a:ext cx="7524986" cy="4765825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вал 3"/>
          <p:cNvSpPr/>
          <p:nvPr/>
        </p:nvSpPr>
        <p:spPr bwMode="auto">
          <a:xfrm>
            <a:off x="5316583" y="5839097"/>
            <a:ext cx="3958045" cy="3918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751925" y="1031242"/>
            <a:ext cx="7071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>
                <a:solidFill>
                  <a:srgbClr val="002060"/>
                </a:solidFill>
                <a:latin typeface="Calibri"/>
                <a:cs typeface="Calibri"/>
              </a:rPr>
              <a:t>ЗАПИСЬ РЕБЕНКА НА ОБУЧЕНИЕ</a:t>
            </a:r>
            <a:endParaRPr lang="ru-RU" sz="3600" b="1" i="1">
              <a:solidFill>
                <a:srgbClr val="002060"/>
              </a:solidFill>
              <a:latin typeface="Calibri"/>
              <a:cs typeface="Calibri"/>
            </a:endParaRPr>
          </a:p>
        </p:txBody>
      </p:sp>
      <p:pic>
        <p:nvPicPr>
          <p:cNvPr id="3" name="Picture 2" descr="https://ds176.centerstart.ru/sites/ds176.centerstart.ru/files/archive/img/%D0%BD%D0%B0%D0%B2%D0%B8%D0%B3%D0%B0%D1%82%D0%BE%D1%8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37487" y="648920"/>
            <a:ext cx="2063307" cy="1766692"/>
          </a:xfrm>
          <a:prstGeom prst="rect">
            <a:avLst/>
          </a:prstGeom>
          <a:noFill/>
        </p:spPr>
      </p:pic>
      <p:pic>
        <p:nvPicPr>
          <p:cNvPr id="4" name="Picture 4" descr="https://img.freepik.com/free-vector/child-with-a-computer_7710-39.jpg?size=626&amp;ext=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003277" y="2231571"/>
            <a:ext cx="5962650" cy="4495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962728" y="87207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>
                <a:solidFill>
                  <a:srgbClr val="002060"/>
                </a:solidFill>
                <a:latin typeface="Calibri"/>
                <a:cs typeface="Calibri"/>
              </a:rPr>
              <a:t>РЕГИСТРАЦИЯ НА ПОРТАЛЕ:</a:t>
            </a:r>
            <a:endParaRPr/>
          </a:p>
          <a:p>
            <a:pPr algn="ctr">
              <a:defRPr/>
            </a:pPr>
            <a:endParaRPr lang="ru-RU" sz="3200" b="1" i="1">
              <a:solidFill>
                <a:srgbClr val="002060"/>
              </a:solidFill>
              <a:latin typeface="Calibri"/>
              <a:cs typeface="Calibri"/>
            </a:endParaRPr>
          </a:p>
          <a:p>
            <a:pPr algn="ctr">
              <a:defRPr/>
            </a:pPr>
            <a:r>
              <a:rPr lang="ru-RU" sz="3200" b="1" i="1">
                <a:solidFill>
                  <a:srgbClr val="002060"/>
                </a:solidFill>
                <a:latin typeface="Calibri"/>
                <a:cs typeface="Calibri"/>
              </a:rPr>
              <a:t>всего 5 простых шагов! </a:t>
            </a:r>
            <a:endParaRPr lang="ru-RU" sz="3200">
              <a:solidFill>
                <a:srgbClr val="002060"/>
              </a:solidFill>
              <a:latin typeface="Calibri"/>
              <a:cs typeface="Calibri"/>
            </a:endParaRPr>
          </a:p>
        </p:txBody>
      </p:sp>
      <p:pic>
        <p:nvPicPr>
          <p:cNvPr id="3" name="Picture 2" descr="https://ds176.centerstart.ru/sites/ds176.centerstart.ru/files/archive/img/%D0%BD%D0%B0%D0%B2%D0%B8%D0%B3%D0%B0%D1%82%D0%BE%D1%8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64059" y="675045"/>
            <a:ext cx="2063307" cy="1766692"/>
          </a:xfrm>
          <a:prstGeom prst="rect">
            <a:avLst/>
          </a:prstGeom>
          <a:noFill/>
        </p:spPr>
      </p:pic>
      <p:pic>
        <p:nvPicPr>
          <p:cNvPr id="2052" name="Picture 4" descr="https://img.freepik.com/free-vector/child-with-a-computer_7710-39.jpg?size=626&amp;ext=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029403" y="2362199"/>
            <a:ext cx="5962650" cy="4495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291736" y="164013"/>
            <a:ext cx="97797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303537"/>
                </a:solidFill>
                <a:latin typeface="Calibri"/>
              </a:rPr>
              <a:t>Запись на обучение предусмотрена для авторизованных пользователей, прошедших регистрацию в Навигаторе. </a:t>
            </a:r>
            <a:endParaRPr lang="ru-RU" sz="2800">
              <a:solidFill>
                <a:srgbClr val="303537"/>
              </a:solidFill>
              <a:latin typeface="Calibri"/>
            </a:endParaRPr>
          </a:p>
          <a:p>
            <a:pPr>
              <a:defRPr/>
            </a:pPr>
            <a:r>
              <a:rPr lang="ru-RU" sz="2800">
                <a:solidFill>
                  <a:srgbClr val="303537"/>
                </a:solidFill>
                <a:latin typeface="Calibri"/>
              </a:rPr>
              <a:t>Для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подачи заявки необходимо выбрать программу, соответствующую запросу, и нажать </a:t>
            </a:r>
            <a:r>
              <a:rPr lang="ru-RU" sz="2800">
                <a:solidFill>
                  <a:srgbClr val="303537"/>
                </a:solidFill>
                <a:latin typeface="Calibri"/>
              </a:rPr>
              <a:t>кнопку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Записаться»</a:t>
            </a:r>
            <a:r>
              <a:rPr lang="ru-RU" sz="2800">
                <a:solidFill>
                  <a:srgbClr val="002060"/>
                </a:solidFill>
                <a:latin typeface="Calibri"/>
              </a:rPr>
              <a:t>.</a:t>
            </a:r>
            <a:endParaRPr lang="ru-RU" sz="280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 l="0" t="9767" r="0" b="0"/>
          <a:stretch/>
        </p:blipFill>
        <p:spPr bwMode="auto">
          <a:xfrm>
            <a:off x="924146" y="2129246"/>
            <a:ext cx="6955810" cy="4441371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Прямая со стрелкой 7"/>
          <p:cNvCxnSpPr>
            <a:cxnSpLocks/>
          </p:cNvCxnSpPr>
          <p:nvPr/>
        </p:nvCxnSpPr>
        <p:spPr bwMode="auto">
          <a:xfrm flipH="1">
            <a:off x="2664823" y="2586446"/>
            <a:ext cx="1280160" cy="8490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44582" y="1551924"/>
            <a:ext cx="7981407" cy="4951913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 bwMode="auto">
          <a:xfrm>
            <a:off x="566057" y="454075"/>
            <a:ext cx="8865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303537"/>
                </a:solidFill>
                <a:latin typeface="Calibri"/>
              </a:rPr>
              <a:t>Затем система попросит выбрать группу для записи и конкретного ребенка (если их несколько).</a:t>
            </a:r>
            <a:endParaRPr lang="ru-RU" sz="2800"/>
          </a:p>
        </p:txBody>
      </p:sp>
      <p:cxnSp>
        <p:nvCxnSpPr>
          <p:cNvPr id="5" name="Прямая со стрелкой 4"/>
          <p:cNvCxnSpPr>
            <a:cxnSpLocks/>
          </p:cNvCxnSpPr>
          <p:nvPr/>
        </p:nvCxnSpPr>
        <p:spPr bwMode="auto">
          <a:xfrm flipH="1">
            <a:off x="2403566" y="3174274"/>
            <a:ext cx="2168434" cy="4441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404948" y="1166843"/>
            <a:ext cx="106201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После подачи заявки на обучение автоматизированной системой Навигатора будет направлено </a:t>
            </a:r>
            <a:r>
              <a:rPr lang="ru-RU" sz="2400" b="1">
                <a:solidFill>
                  <a:srgbClr val="002060"/>
                </a:solidFill>
                <a:latin typeface="Calibri"/>
              </a:rPr>
              <a:t>уведомление</a:t>
            </a:r>
            <a:r>
              <a:rPr lang="ru-RU" sz="2400" b="1">
                <a:solidFill>
                  <a:srgbClr val="2480CC"/>
                </a:solidFill>
                <a:latin typeface="Calibri"/>
              </a:rPr>
              <a:t>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о поданной заявке </a:t>
            </a:r>
            <a:r>
              <a:rPr lang="ru-RU" sz="2400" b="1">
                <a:solidFill>
                  <a:srgbClr val="002060"/>
                </a:solidFill>
                <a:latin typeface="Calibri"/>
              </a:rPr>
              <a:t>на электронную почту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, указанную при регистрации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.</a:t>
            </a:r>
            <a:endParaRPr/>
          </a:p>
          <a:p>
            <a:pPr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В течение трех рабочих дней </a:t>
            </a:r>
            <a:r>
              <a:rPr lang="ru-RU" sz="2400" b="1">
                <a:solidFill>
                  <a:srgbClr val="002060"/>
                </a:solidFill>
                <a:latin typeface="Calibri"/>
              </a:rPr>
              <a:t>администратор</a:t>
            </a:r>
            <a:r>
              <a:rPr lang="ru-RU" sz="2400" b="1">
                <a:solidFill>
                  <a:srgbClr val="2480CC"/>
                </a:solidFill>
                <a:latin typeface="Calibri"/>
              </a:rPr>
              <a:t>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организации, предоставляющей услуги по дополнительному образованию, </a:t>
            </a:r>
            <a:r>
              <a:rPr lang="ru-RU" sz="2400" b="1">
                <a:solidFill>
                  <a:srgbClr val="002060"/>
                </a:solidFill>
                <a:latin typeface="Calibri"/>
              </a:rPr>
              <a:t>рассматривает поступившую заявку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и принимает решение о ее подтверждении или отклонении. Кроме того администратор организации обрабатывает заявку в Навигаторе и связывается с родителем (законным представителем) для уточнения информации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.</a:t>
            </a:r>
            <a:endParaRPr/>
          </a:p>
          <a:p>
            <a:pPr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Родителю </a:t>
            </a:r>
            <a:r>
              <a:rPr lang="ru-RU" sz="2400" b="1">
                <a:solidFill>
                  <a:srgbClr val="002060"/>
                </a:solidFill>
                <a:latin typeface="Calibri"/>
              </a:rPr>
              <a:t>на электронную почту поступает системное сообщение о результатах</a:t>
            </a:r>
            <a:r>
              <a:rPr lang="ru-RU" sz="2400" b="1">
                <a:solidFill>
                  <a:srgbClr val="2480CC"/>
                </a:solidFill>
                <a:latin typeface="Calibri"/>
              </a:rPr>
              <a:t>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рассмотрения поданной заявки и контактные данные организации. В случае отклонения заявки, поданной родителем (законным представителем), в сообщении указывается причина отказа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.</a:t>
            </a:r>
            <a:endParaRPr/>
          </a:p>
          <a:p>
            <a:pPr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Получить информацию о поданных заявках, а также их статусах можно в личном кабинете во вкладке </a:t>
            </a:r>
            <a:r>
              <a:rPr lang="ru-RU" sz="2400" b="1">
                <a:solidFill>
                  <a:srgbClr val="002060"/>
                </a:solidFill>
                <a:latin typeface="Calibri"/>
              </a:rPr>
              <a:t>«ЗАЯВКИ».</a:t>
            </a:r>
            <a:endParaRPr lang="ru-RU" sz="240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213190" y="370506"/>
            <a:ext cx="4772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FF0000"/>
                </a:solidFill>
                <a:latin typeface="Calibri"/>
              </a:rPr>
              <a:t>!!! ОБРАТИТЕ ВНИМАНИЕ: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862149" y="1082204"/>
            <a:ext cx="10241280" cy="5432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1100" b="0" i="0" u="none" strike="noStrike">
              <a:solidFill>
                <a:srgbClr val="000000"/>
              </a:solidFill>
              <a:latin typeface="Calibri"/>
            </a:endParaRPr>
          </a:p>
          <a:p>
            <a:pPr marL="342900" indent="-342900">
              <a:buFont typeface="Wingdings"/>
              <a:buChar char="ü"/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Подтвержденная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заявка –не является обязательным условием для зачисления ребенка на обучение.</a:t>
            </a:r>
            <a:endParaRPr/>
          </a:p>
          <a:p>
            <a:pPr marL="342900" indent="-342900">
              <a:buFont typeface="Wingdings"/>
              <a:buChar char="ü"/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Подтверждение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заявки означает готовность организации принять ребенка в объединение при соблюдении всех необходимых условий и требований, установленных для зачисления на конкретную программу и обучения по программе.</a:t>
            </a:r>
            <a:endParaRPr/>
          </a:p>
          <a:p>
            <a:pPr marL="342900" indent="-342900">
              <a:buFont typeface="Wingdings"/>
              <a:buChar char="ü"/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Обработка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новых заявок на программы обучения составляет три рабочих дня с момента подачи заявки.</a:t>
            </a:r>
            <a:endParaRPr/>
          </a:p>
          <a:p>
            <a:pPr marL="342900" indent="-342900">
              <a:buFont typeface="Wingdings"/>
              <a:buChar char="ü"/>
              <a:defRPr/>
            </a:pPr>
            <a:r>
              <a:rPr lang="ru-RU" sz="2400">
                <a:solidFill>
                  <a:srgbClr val="303537"/>
                </a:solidFill>
                <a:latin typeface="Calibri"/>
              </a:rPr>
              <a:t>Если </a:t>
            </a:r>
            <a:r>
              <a:rPr lang="ru-RU" sz="2400">
                <a:solidFill>
                  <a:srgbClr val="303537"/>
                </a:solidFill>
                <a:latin typeface="Calibri"/>
              </a:rPr>
              <a:t>в течение трех рабочих дней после записи на интересующую Вас программу, Вы не получили на электронную почту уведомление от организации о результатах обработки заявки, то скорее всего, Вы не подтвердили свой электронный адрес. Данное действие можно произвести в любое время, достаточно пройти по ссылке из ранее полученного уведомления.</a:t>
            </a:r>
            <a:endParaRPr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383006" y="396631"/>
            <a:ext cx="4772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FF0000"/>
                </a:solidFill>
                <a:latin typeface="Calibri"/>
              </a:rPr>
              <a:t>!!! ОБРАТИТЕ ВНИМАНИЕ: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14501"/>
          <a:stretch/>
        </p:blipFill>
        <p:spPr bwMode="auto">
          <a:xfrm>
            <a:off x="117564" y="320067"/>
            <a:ext cx="9373119" cy="28031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2678937" y="3732412"/>
            <a:ext cx="60104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2E5496"/>
                </a:solidFill>
                <a:latin typeface="Arial"/>
              </a:rPr>
              <a:t>Ответы на часто </a:t>
            </a:r>
            <a:endParaRPr lang="ru-RU" sz="3600" b="1">
              <a:solidFill>
                <a:srgbClr val="2E5496"/>
              </a:solidFill>
              <a:latin typeface="Arial"/>
            </a:endParaRPr>
          </a:p>
          <a:p>
            <a:pPr>
              <a:defRPr/>
            </a:pPr>
            <a:r>
              <a:rPr lang="ru-RU" sz="3600" b="1">
                <a:solidFill>
                  <a:srgbClr val="2E5496"/>
                </a:solidFill>
                <a:latin typeface="Arial"/>
              </a:rPr>
              <a:t>встречающиеся </a:t>
            </a:r>
            <a:r>
              <a:rPr lang="ru-RU" sz="3600" b="1">
                <a:solidFill>
                  <a:srgbClr val="2E5496"/>
                </a:solidFill>
                <a:latin typeface="Arial"/>
              </a:rPr>
              <a:t>вопросы</a:t>
            </a:r>
            <a:endParaRPr lang="ru-RU" sz="360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2678937" y="516193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000000"/>
                </a:solidFill>
                <a:latin typeface="Trebuchet MS"/>
              </a:rPr>
              <a:t>Памятки от Красноярского Регионального модельного центра</a:t>
            </a:r>
            <a:endParaRPr lang="ru-RU"/>
          </a:p>
          <a:p>
            <a:pPr>
              <a:defRPr/>
            </a:pPr>
            <a:br>
              <a:rPr lang="ru-RU"/>
            </a:b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313509" y="151605"/>
            <a:ext cx="11745583" cy="6464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82880" y="139929"/>
            <a:ext cx="11766318" cy="6546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418012" y="121803"/>
            <a:ext cx="11482251" cy="63889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365760" y="256307"/>
            <a:ext cx="11495314" cy="6360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09005" y="130072"/>
            <a:ext cx="11743304" cy="6566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30431" y="26376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>
                <a:solidFill>
                  <a:srgbClr val="002060"/>
                </a:solidFill>
                <a:latin typeface="Calibri"/>
                <a:cs typeface="Calibri"/>
              </a:rPr>
              <a:t>Шаг 1. Войдите в Навигатор </a:t>
            </a:r>
            <a:endParaRPr/>
          </a:p>
          <a:p>
            <a:pPr>
              <a:defRPr/>
            </a:pPr>
            <a:r>
              <a:rPr lang="ru-RU" sz="2800">
                <a:latin typeface="Calibri"/>
                <a:cs typeface="Calibri"/>
              </a:rPr>
              <a:t>• через любой браузер по ссылке:</a:t>
            </a:r>
            <a:r>
              <a:rPr lang="ru-RU" sz="2800" b="1" i="1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Calibri"/>
                <a:cs typeface="Calibri"/>
              </a:rPr>
              <a:t>https://navigator.krao.ru </a:t>
            </a:r>
            <a:endParaRPr/>
          </a:p>
          <a:p>
            <a:pPr>
              <a:defRPr/>
            </a:pPr>
            <a:r>
              <a:rPr lang="ru-RU" sz="2800">
                <a:latin typeface="Calibri"/>
                <a:cs typeface="Calibri"/>
              </a:rPr>
              <a:t>• или сканируя QR-код: </a:t>
            </a:r>
            <a:endParaRPr/>
          </a:p>
          <a:p>
            <a:pPr>
              <a:defRPr/>
            </a:pPr>
            <a:endParaRPr lang="ru-RU" sz="3200">
              <a:latin typeface="Calibri"/>
              <a:cs typeface="Calibri"/>
            </a:endParaRPr>
          </a:p>
        </p:txBody>
      </p:sp>
      <p:pic>
        <p:nvPicPr>
          <p:cNvPr id="3" name="Рисунок 2" descr="http://qrcoder.ru/code/?https%3A%2F%2Fnavigator.krao.ru&amp;4&amp;0"/>
          <p:cNvPicPr/>
          <p:nvPr/>
        </p:nvPicPr>
        <p:blipFill>
          <a:blip r:embed="rId2"/>
          <a:stretch/>
        </p:blipFill>
        <p:spPr bwMode="auto">
          <a:xfrm>
            <a:off x="4671703" y="1390130"/>
            <a:ext cx="1954728" cy="1961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83383" y="263765"/>
            <a:ext cx="4737562" cy="305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 bwMode="auto">
          <a:xfrm>
            <a:off x="530431" y="3366604"/>
            <a:ext cx="111905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>
                <a:solidFill>
                  <a:srgbClr val="002060"/>
                </a:solidFill>
                <a:latin typeface="Calibri"/>
              </a:rPr>
              <a:t>Шаг 2. Пройдите авторизацию (получение прав пользователя в системе) </a:t>
            </a:r>
            <a:endParaRPr lang="ru-RU" sz="2800" b="1" i="1">
              <a:solidFill>
                <a:srgbClr val="002060"/>
              </a:solidFill>
              <a:latin typeface="Calibri"/>
            </a:endParaRPr>
          </a:p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Для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регистрации в Навигаторе выберите кнопку </a:t>
            </a:r>
            <a:r>
              <a:rPr lang="ru-RU" sz="2800" b="1">
                <a:solidFill>
                  <a:srgbClr val="000000"/>
                </a:solidFill>
                <a:latin typeface="Calibri"/>
              </a:rPr>
              <a:t>«Регистрация»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.</a:t>
            </a:r>
            <a:endParaRPr lang="ru-RU" sz="280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 l="0" t="0" r="0" b="41699"/>
          <a:stretch/>
        </p:blipFill>
        <p:spPr bwMode="auto">
          <a:xfrm>
            <a:off x="677585" y="4893785"/>
            <a:ext cx="4737562" cy="1780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Овал 10"/>
          <p:cNvSpPr/>
          <p:nvPr/>
        </p:nvSpPr>
        <p:spPr bwMode="auto">
          <a:xfrm>
            <a:off x="4276725" y="5105399"/>
            <a:ext cx="691861" cy="250055"/>
          </a:xfrm>
          <a:prstGeom prst="ellipse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 стрелкой 8"/>
          <p:cNvCxnSpPr>
            <a:cxnSpLocks/>
          </p:cNvCxnSpPr>
          <p:nvPr/>
        </p:nvCxnSpPr>
        <p:spPr bwMode="auto">
          <a:xfrm flipH="1">
            <a:off x="4892634" y="4801063"/>
            <a:ext cx="1603169" cy="41220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74319" y="155014"/>
            <a:ext cx="11733582" cy="6520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35131" y="171915"/>
            <a:ext cx="11776685" cy="6561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69817" y="104089"/>
            <a:ext cx="11863148" cy="66512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41063" y="129977"/>
            <a:ext cx="11891904" cy="65973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48194" y="132307"/>
            <a:ext cx="11795760" cy="6561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22068" y="147213"/>
            <a:ext cx="11763622" cy="6597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69816" y="126629"/>
            <a:ext cx="11834949" cy="6591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22069" y="107127"/>
            <a:ext cx="11834948" cy="6593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87383" y="91921"/>
            <a:ext cx="11800114" cy="66093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09004" y="108143"/>
            <a:ext cx="11876211" cy="6606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51696" y="479054"/>
            <a:ext cx="5094514" cy="5745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>
                <a:solidFill>
                  <a:srgbClr val="002060"/>
                </a:solidFill>
                <a:latin typeface="Calibri"/>
              </a:rPr>
              <a:t>Шаг 3. Заполните следующие обязательные поля: </a:t>
            </a:r>
            <a:endParaRPr lang="ru-RU" sz="2800" b="0">
              <a:solidFill>
                <a:srgbClr val="002060"/>
              </a:solidFill>
            </a:endParaRPr>
          </a:p>
          <a:p>
            <a:pPr>
              <a:spcBef>
                <a:spcPts val="61"/>
              </a:spcBef>
              <a:defRPr/>
            </a:pPr>
            <a:r>
              <a:rPr lang="ru-RU" sz="2800">
                <a:solidFill>
                  <a:srgbClr val="313537"/>
                </a:solidFill>
                <a:latin typeface="Arial"/>
              </a:rPr>
              <a:t>•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муниципальное образование (</a:t>
            </a:r>
            <a:r>
              <a:rPr lang="ru-RU" sz="2800" b="1">
                <a:solidFill>
                  <a:srgbClr val="313537"/>
                </a:solidFill>
                <a:latin typeface="Calibri"/>
              </a:rPr>
              <a:t>выбирается из выпадающего списка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) по месту проживания ребенка; </a:t>
            </a:r>
            <a:endParaRPr lang="ru-RU" sz="2800">
              <a:solidFill>
                <a:srgbClr val="313537"/>
              </a:solidFill>
              <a:latin typeface="Calibri"/>
            </a:endParaRPr>
          </a:p>
          <a:p>
            <a:pPr>
              <a:spcBef>
                <a:spcPts val="61"/>
              </a:spcBef>
              <a:defRPr/>
            </a:pPr>
            <a:r>
              <a:rPr lang="ru-RU" sz="2800">
                <a:solidFill>
                  <a:srgbClr val="313537"/>
                </a:solidFill>
                <a:latin typeface="Arial"/>
              </a:rPr>
              <a:t>•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Ф.И.О. родителя; </a:t>
            </a:r>
            <a:endParaRPr lang="ru-RU" sz="2800" b="0"/>
          </a:p>
          <a:p>
            <a:pPr>
              <a:spcBef>
                <a:spcPts val="64"/>
              </a:spcBef>
              <a:defRPr/>
            </a:pPr>
            <a:r>
              <a:rPr lang="ru-RU" sz="2800">
                <a:solidFill>
                  <a:srgbClr val="313537"/>
                </a:solidFill>
                <a:latin typeface="Arial"/>
              </a:rPr>
              <a:t>•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номер мобильного телефона; </a:t>
            </a:r>
            <a:endParaRPr lang="ru-RU" sz="2800" b="0"/>
          </a:p>
          <a:p>
            <a:pPr>
              <a:spcBef>
                <a:spcPts val="61"/>
              </a:spcBef>
              <a:defRPr/>
            </a:pPr>
            <a:r>
              <a:rPr lang="ru-RU" sz="2800">
                <a:solidFill>
                  <a:srgbClr val="313537"/>
                </a:solidFill>
                <a:latin typeface="Arial"/>
              </a:rPr>
              <a:t>•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действующий (</a:t>
            </a:r>
            <a:r>
              <a:rPr lang="ru-RU" sz="2800" b="1">
                <a:solidFill>
                  <a:srgbClr val="313537"/>
                </a:solidFill>
                <a:latin typeface="Calibri"/>
              </a:rPr>
              <a:t>актуальный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) адрес электронной почты, на который придет ссылка для подтверждения регистрации; </a:t>
            </a:r>
            <a:endParaRPr lang="ru-RU" sz="2800" b="0"/>
          </a:p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Arial"/>
              </a:rPr>
              <a:t>•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пароль (по вашему выбору).</a:t>
            </a:r>
            <a:endParaRPr lang="ru-RU" sz="2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646210" y="606288"/>
            <a:ext cx="6277007" cy="46319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30629" y="116260"/>
            <a:ext cx="11932069" cy="6637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239485" y="149116"/>
            <a:ext cx="11952515" cy="6606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17564" y="96693"/>
            <a:ext cx="11962261" cy="66648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20000" contrast="4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 bwMode="auto">
          <a:xfrm>
            <a:off x="130628" y="143859"/>
            <a:ext cx="11887200" cy="6621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009645" y="4746562"/>
            <a:ext cx="64474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>
                <a:solidFill>
                  <a:srgbClr val="C00000"/>
                </a:solidFill>
                <a:latin typeface="Calibri"/>
              </a:rPr>
              <a:t>СПАСИБО ЗА ВНИМАНИЕ!</a:t>
            </a:r>
            <a:endParaRPr lang="ru-RU" sz="4400" b="1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3" name="Picture 2" descr="https://ds176.centerstart.ru/sites/ds176.centerstart.ru/files/archive/img/%D0%BD%D0%B0%D0%B2%D0%B8%D0%B3%D0%B0%D1%82%D0%BE%D1%8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09668" y="587776"/>
            <a:ext cx="2063307" cy="1766692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86562" y="587776"/>
            <a:ext cx="1941105" cy="1888980"/>
          </a:xfrm>
          <a:prstGeom prst="rect">
            <a:avLst/>
          </a:prstGeom>
        </p:spPr>
      </p:pic>
      <p:pic>
        <p:nvPicPr>
          <p:cNvPr id="5" name="Picture 4" descr="https://img.freepik.com/free-vector/child-with-a-computer_7710-39.jpg?size=626&amp;ext=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3336305" y="1885796"/>
            <a:ext cx="3794149" cy="28607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613954" y="396466"/>
            <a:ext cx="4741817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>
                <a:solidFill>
                  <a:srgbClr val="002060"/>
                </a:solidFill>
                <a:latin typeface="Calibri"/>
              </a:rPr>
              <a:t>Шаг 4. Ознакомьтесь с политикой конфиденциальности и пользовательским </a:t>
            </a:r>
            <a:r>
              <a:rPr lang="ru-RU" sz="2800" b="1" i="1">
                <a:solidFill>
                  <a:srgbClr val="002060"/>
                </a:solidFill>
                <a:latin typeface="Calibri"/>
              </a:rPr>
              <a:t>соглашением.</a:t>
            </a:r>
            <a:endParaRPr/>
          </a:p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Поставьте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в окошке галочку согласия с данными документами. Нажмите кнопку </a:t>
            </a:r>
            <a:r>
              <a:rPr lang="ru-RU" sz="2800" b="1">
                <a:solidFill>
                  <a:srgbClr val="000000"/>
                </a:solidFill>
                <a:latin typeface="Calibri"/>
              </a:rPr>
              <a:t>«Зарегистрироваться».</a:t>
            </a:r>
            <a:endParaRPr lang="ru-RU" sz="2800" b="0"/>
          </a:p>
          <a:p>
            <a:pPr>
              <a:defRPr/>
            </a:pPr>
            <a:br>
              <a:rPr lang="ru-RU"/>
            </a:b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 l="0" t="0" r="0" b="6286"/>
          <a:stretch/>
        </p:blipFill>
        <p:spPr bwMode="auto">
          <a:xfrm>
            <a:off x="5465148" y="396466"/>
            <a:ext cx="6187166" cy="5891349"/>
          </a:xfrm>
          <a:prstGeom prst="rect">
            <a:avLst/>
          </a:prstGeom>
        </p:spPr>
      </p:pic>
      <p:cxnSp>
        <p:nvCxnSpPr>
          <p:cNvPr id="7" name="Прямая со стрелкой 6"/>
          <p:cNvCxnSpPr>
            <a:cxnSpLocks/>
          </p:cNvCxnSpPr>
          <p:nvPr/>
        </p:nvCxnSpPr>
        <p:spPr bwMode="auto">
          <a:xfrm>
            <a:off x="5951789" y="4847076"/>
            <a:ext cx="1280160" cy="39188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 bwMode="auto">
          <a:xfrm>
            <a:off x="7341326" y="5199395"/>
            <a:ext cx="457199" cy="43069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" name="Прямая со стрелкой 8"/>
          <p:cNvCxnSpPr>
            <a:cxnSpLocks/>
          </p:cNvCxnSpPr>
          <p:nvPr/>
        </p:nvCxnSpPr>
        <p:spPr bwMode="auto">
          <a:xfrm flipH="1">
            <a:off x="9831458" y="5317338"/>
            <a:ext cx="684143" cy="41838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339635" y="276711"/>
            <a:ext cx="5408024" cy="6889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>
                <a:solidFill>
                  <a:srgbClr val="002060"/>
                </a:solidFill>
                <a:latin typeface="Calibri"/>
              </a:rPr>
              <a:t>Шаг 5. Подтвердите электронный адрес </a:t>
            </a:r>
            <a:endParaRPr lang="ru-RU" sz="2400" b="0">
              <a:solidFill>
                <a:srgbClr val="002060"/>
              </a:solidFill>
            </a:endParaRPr>
          </a:p>
          <a:p>
            <a:pPr>
              <a:spcBef>
                <a:spcPts val="59"/>
              </a:spcBef>
              <a:defRPr/>
            </a:pPr>
            <a:r>
              <a:rPr lang="ru-RU" sz="2400">
                <a:solidFill>
                  <a:srgbClr val="313537"/>
                </a:solidFill>
                <a:latin typeface="Calibri"/>
              </a:rPr>
              <a:t>После заполнения регистрационной формы и нажатия кнопки </a:t>
            </a:r>
            <a:r>
              <a:rPr lang="ru-RU" sz="2400" b="1">
                <a:solidFill>
                  <a:srgbClr val="000000"/>
                </a:solidFill>
                <a:latin typeface="Calibri"/>
              </a:rPr>
              <a:t>«Зарегистрироваться» </a:t>
            </a:r>
            <a:r>
              <a:rPr lang="ru-RU" sz="2400">
                <a:solidFill>
                  <a:srgbClr val="313537"/>
                </a:solidFill>
                <a:latin typeface="Calibri"/>
              </a:rPr>
              <a:t>на указанный адрес электронной почты придет системное сообщение от отдела поддержки Навигатора для подтверждения электронного адреса. </a:t>
            </a:r>
            <a:endParaRPr lang="ru-RU" sz="2400" b="0"/>
          </a:p>
          <a:p>
            <a:pPr>
              <a:spcBef>
                <a:spcPts val="2465"/>
              </a:spcBef>
              <a:defRPr/>
            </a:pPr>
            <a:r>
              <a:rPr lang="ru-RU" sz="2400">
                <a:solidFill>
                  <a:srgbClr val="313537"/>
                </a:solidFill>
                <a:latin typeface="Calibri"/>
              </a:rPr>
              <a:t>Необходимо пройти по ссылке, указанной в письме, для получения прав пользователя при работе с Навигатором. Итогом регистрации в Навигаторе является предоставление доступа в личный кабинет родителям (законным представителям).</a:t>
            </a:r>
            <a:endParaRPr lang="ru-RU" sz="2400" b="0"/>
          </a:p>
          <a:p>
            <a:pPr>
              <a:defRPr/>
            </a:pPr>
            <a:br>
              <a:rPr lang="ru-RU"/>
            </a:br>
            <a:endParaRPr lang="ru-RU"/>
          </a:p>
        </p:txBody>
      </p:sp>
      <p:pic>
        <p:nvPicPr>
          <p:cNvPr id="3074" name="Picture 2" descr="https://lh3.googleusercontent.com/DQaMPa_d41ljBrYGYNGTZYpVJacbxnKZgMXWeYl27DaN-mYAy1TkFWgqQIjfG7zh_Pa5ODi_8WK7_wZsUUADk-s46ZYzRXIsS_CVVx9tjNsItJdFS-FvkMg8zeyxobiLSjFvb7aa"/>
          <p:cNvPicPr>
            <a:picLocks noChangeAspect="1" noChangeArrowheads="1"/>
          </p:cNvPicPr>
          <p:nvPr/>
        </p:nvPicPr>
        <p:blipFill>
          <a:blip r:embed="rId2"/>
          <a:srcRect l="0" t="4459" r="0" b="19777"/>
          <a:stretch/>
        </p:blipFill>
        <p:spPr bwMode="auto">
          <a:xfrm>
            <a:off x="5747658" y="1408024"/>
            <a:ext cx="6246041" cy="35184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 rot="10800000" flipV="1">
            <a:off x="143694" y="200619"/>
            <a:ext cx="11917678" cy="8556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/>
            <a:spAutoFit/>
          </a:bodyPr>
          <a:lstStyle>
            <a:lvl1pPr indent="1587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1pPr>
            <a:lvl2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2pPr>
            <a:lvl3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3pPr>
            <a:lvl4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4pPr>
            <a:lvl5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5pPr>
            <a:lvl6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marL="0" marR="0" lvl="0" indent="1587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none" strike="noStrike" cap="none">
                <a:ln>
                  <a:noFill/>
                </a:ln>
                <a:solidFill>
                  <a:srgbClr val="FF0000"/>
                </a:solidFill>
                <a:latin typeface="Calibri"/>
                <a:cs typeface="Calibri"/>
              </a:rPr>
              <a:t>!!! </a:t>
            </a:r>
            <a:r>
              <a:rPr lang="ru-RU" sz="2400" b="1">
                <a:solidFill>
                  <a:srgbClr val="FF0000"/>
                </a:solidFill>
                <a:latin typeface="Calibri"/>
                <a:cs typeface="Calibri"/>
              </a:rPr>
              <a:t>ОБРАТИТЕ ВНИМАНИЕ:</a:t>
            </a:r>
            <a:endParaRPr lang="ru-RU" sz="7200" b="0" i="0" u="none" strike="noStrike" cap="none">
              <a:ln>
                <a:noFill/>
              </a:ln>
              <a:solidFill>
                <a:schemeClr val="tx1"/>
              </a:solidFill>
              <a:latin typeface="Calibri"/>
              <a:cs typeface="Calibri"/>
            </a:endParaRPr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1. Пароль, указанный Вами при авторизации, является постоянным, его нужно придумать, и главное, по  прошествии времени, не забыть!  </a:t>
            </a:r>
            <a:r>
              <a:rPr lang="ru-RU" sz="2000" b="1" i="0" u="sng" strike="noStrike" cap="none">
                <a:ln>
                  <a:noFill/>
                </a:ln>
                <a:latin typeface="Calibri"/>
                <a:cs typeface="Calibri"/>
              </a:rPr>
              <a:t>Рекомендуем Вам записать придуманный пароль и запомнить, где Вы  сделали запись!!!</a:t>
            </a:r>
            <a:endParaRPr lang="ru-RU" sz="1400" b="1" i="0" u="sng" strike="noStrike" cap="none">
              <a:ln>
                <a:noFill/>
              </a:ln>
              <a:latin typeface="Calibri"/>
              <a:cs typeface="Calibri"/>
            </a:endParaRPr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2. На электронную почту, указанную при регистрации, родитель (законный представитель) будет получать  уведомления об изменении статуса поданных заявок на обучение по выбранным программам, размещенным в  Навигаторе. </a:t>
            </a:r>
            <a:endParaRPr lang="ru-RU" sz="1400" i="0" u="none" strike="noStrike" cap="none">
              <a:ln>
                <a:noFill/>
              </a:ln>
              <a:latin typeface="Calibri"/>
              <a:cs typeface="Calibri"/>
            </a:endParaRPr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3. Поставив галочку согласия с политикой конфиденциальности и пользовательским соглашением, Вы автоматически  даете согласие и на обработку персональных данных в соответствии с законодательством Российской Федерации. </a:t>
            </a:r>
            <a:endParaRPr lang="ru-RU" sz="1400" i="0" u="none" strike="noStrike" cap="none">
              <a:ln>
                <a:noFill/>
              </a:ln>
              <a:latin typeface="Calibri"/>
              <a:cs typeface="Calibri"/>
            </a:endParaRPr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4. Функционирование Навигатора предполагает обязательное подтверждение адреса электронной почты  пользователем при регистрации и осуществление регулярного мониторинга сообщений в своем электронном ящике,  а также сообщений по указанному телефонному номеру с момента оформления заявки на участие в программе и до  окончания периода обучения. </a:t>
            </a:r>
            <a:endParaRPr lang="ru-RU" sz="1400" i="0" u="none" strike="noStrike" cap="none">
              <a:ln>
                <a:noFill/>
              </a:ln>
              <a:latin typeface="Calibri"/>
              <a:cs typeface="Calibri"/>
            </a:endParaRPr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5. Администрация Навигатора не несет ответственности за неуведомление пользователя в случае:</a:t>
            </a:r>
            <a:endParaRPr/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 • если пользователь не предоставил свои контактные данные (номер телефона, адрес электронной почты);</a:t>
            </a:r>
            <a:endParaRPr/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 • если администратор (организатор) не смог связаться с пользователем по указанным контактным данным, обратившись хотя бы один раз по телефонному номеру или адресу электронной почты; </a:t>
            </a:r>
            <a:endParaRPr lang="ru-RU" sz="1400" i="0" u="none" strike="noStrike" cap="none">
              <a:ln>
                <a:noFill/>
              </a:ln>
              <a:latin typeface="Calibri"/>
              <a:cs typeface="Calibri"/>
            </a:endParaRPr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• если пользователь предоставил некорректные контактные данные; </a:t>
            </a:r>
            <a:endParaRPr lang="ru-RU" sz="1400" i="0" u="none" strike="noStrike" cap="none">
              <a:ln>
                <a:noFill/>
              </a:ln>
              <a:latin typeface="Calibri"/>
              <a:cs typeface="Calibri"/>
            </a:endParaRPr>
          </a:p>
          <a:p>
            <a:pPr marL="0" marR="0" lvl="0" indent="1587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i="0" u="none" strike="noStrike" cap="none">
                <a:ln>
                  <a:noFill/>
                </a:ln>
                <a:latin typeface="Calibri"/>
                <a:cs typeface="Calibri"/>
              </a:rPr>
              <a:t>• если пользователь не подтвердил адрес электронной почты при регистрации. </a:t>
            </a:r>
            <a:endParaRPr lang="ru-RU" sz="1400" i="0" u="none" strike="noStrike" cap="none">
              <a:ln>
                <a:noFill/>
              </a:ln>
              <a:latin typeface="Calibri"/>
              <a:cs typeface="Calibri"/>
            </a:endParaRPr>
          </a:p>
          <a:p>
            <a:pPr marL="0" marR="0" lvl="0" indent="1587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br>
              <a:rPr lang="ru-RU" sz="6300" b="0" i="0" u="none" strike="noStrike" cap="none">
                <a:ln>
                  <a:noFill/>
                </a:ln>
                <a:solidFill>
                  <a:schemeClr val="tx1"/>
                </a:solidFill>
                <a:latin typeface="Arial"/>
              </a:rPr>
            </a:br>
            <a:endParaRPr lang="ru-RU" sz="6300" b="0" i="0" u="none" strike="noStrike" cap="none">
              <a:ln>
                <a:noFill/>
              </a:ln>
              <a:solidFill>
                <a:schemeClr val="tx1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751925" y="1031242"/>
            <a:ext cx="7071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>
                <a:solidFill>
                  <a:srgbClr val="002060"/>
                </a:solidFill>
                <a:latin typeface="Calibri"/>
                <a:cs typeface="Calibri"/>
              </a:rPr>
              <a:t>ЛИЧНЫЙ КАБИНЕТ РОДИТЕЛЯ И ЕГО  ВОЗМОЖНОСТИ </a:t>
            </a:r>
            <a:endParaRPr lang="ru-RU" sz="3600" b="1" i="1">
              <a:solidFill>
                <a:srgbClr val="002060"/>
              </a:solidFill>
              <a:latin typeface="Calibri"/>
              <a:cs typeface="Calibri"/>
            </a:endParaRPr>
          </a:p>
        </p:txBody>
      </p:sp>
      <p:pic>
        <p:nvPicPr>
          <p:cNvPr id="3" name="Picture 2" descr="https://ds176.centerstart.ru/sites/ds176.centerstart.ru/files/archive/img/%D0%BD%D0%B0%D0%B2%D0%B8%D0%B3%D0%B0%D1%82%D0%BE%D1%8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37487" y="648920"/>
            <a:ext cx="2063307" cy="1766692"/>
          </a:xfrm>
          <a:prstGeom prst="rect">
            <a:avLst/>
          </a:prstGeom>
          <a:noFill/>
        </p:spPr>
      </p:pic>
      <p:pic>
        <p:nvPicPr>
          <p:cNvPr id="4" name="Picture 4" descr="https://img.freepik.com/free-vector/child-with-a-computer_7710-39.jpg?size=626&amp;ext=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003277" y="2231571"/>
            <a:ext cx="5962650" cy="4495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476919" y="331316"/>
            <a:ext cx="8745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>
                <a:solidFill>
                  <a:srgbClr val="002060"/>
                </a:solidFill>
                <a:latin typeface="Calibri"/>
              </a:rPr>
              <a:t>Личный кабинет состоит из нескольких вкладок</a:t>
            </a:r>
            <a:endParaRPr lang="ru-RU" sz="280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76919" y="1009302"/>
            <a:ext cx="9488623" cy="70193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 bwMode="auto">
          <a:xfrm>
            <a:off x="476917" y="1991004"/>
            <a:ext cx="11318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Во вкладке </a:t>
            </a:r>
            <a:r>
              <a:rPr lang="ru-RU" sz="2800" b="1">
                <a:solidFill>
                  <a:srgbClr val="002060"/>
                </a:solidFill>
                <a:latin typeface="Calibri"/>
              </a:rPr>
              <a:t>«Профиль» </a:t>
            </a:r>
            <a:r>
              <a:rPr lang="ru-RU" sz="2800">
                <a:solidFill>
                  <a:srgbClr val="313537"/>
                </a:solidFill>
                <a:latin typeface="Calibri"/>
              </a:rPr>
              <a:t>Вы можете редактировать свои основные данные. </a:t>
            </a:r>
            <a:endParaRPr lang="ru-RU" sz="280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76918" y="2732441"/>
            <a:ext cx="5764887" cy="380440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 bwMode="auto">
          <a:xfrm>
            <a:off x="6413863" y="3081048"/>
            <a:ext cx="4754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Можно изменить ФИО родителя, телефон, пароль. </a:t>
            </a:r>
            <a:endParaRPr/>
          </a:p>
          <a:p>
            <a:pPr>
              <a:defRPr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Но изменить почту НЕЛЬЗЯ! </a:t>
            </a:r>
            <a:endParaRPr/>
          </a:p>
          <a:p>
            <a:pPr>
              <a:defRPr/>
            </a:pPr>
            <a:r>
              <a:rPr lang="ru-RU" sz="2800">
                <a:solidFill>
                  <a:srgbClr val="313537"/>
                </a:solidFill>
                <a:latin typeface="Calibri"/>
              </a:rPr>
              <a:t>Почту изменить может только муниципальный администратор!</a:t>
            </a:r>
            <a:endParaRPr lang="ru-RU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Arial"/>
        <a:cs typeface="Arial"/>
      </a:majorFont>
      <a:minorFont>
        <a:latin typeface="Trebuchet MS"/>
        <a:ea typeface="Arial"/>
        <a:cs typeface="Arial"/>
      </a:minorFont>
    </a:fontScheme>
    <a:fmtScheme name="Аспект">
      <a:fillStyleLst>
        <a:solidFill>
          <a:schemeClr val="phClr"/>
        </a:solidFill>
        <a:gradFill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0</Words>
  <Application>r7-office/2024.4.2.721</Application>
  <DocSecurity>0</DocSecurity>
  <PresentationFormat>Широкоэкранный</PresentationFormat>
  <Paragraphs>0</Paragraphs>
  <Slides>44</Slides>
  <Notes>44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Manager/>
  <Company>SPecialiST RePack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</dc:creator>
  <cp:keywords/>
  <dc:description/>
  <dc:identifier/>
  <dc:language/>
  <cp:lastModifiedBy>Наталья Липовцева</cp:lastModifiedBy>
  <cp:revision>25</cp:revision>
  <dcterms:created xsi:type="dcterms:W3CDTF">2022-02-18T03:47:20Z</dcterms:created>
  <dcterms:modified xsi:type="dcterms:W3CDTF">2025-12-12T07:28:17Z</dcterms:modified>
  <cp:category/>
  <cp:contentStatus/>
  <cp:version/>
</cp:coreProperties>
</file>