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91" r:id="rId2"/>
  </p:sldIdLst>
  <p:sldSz cx="6858000" cy="9144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97117"/>
    <a:srgbClr val="E43A2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5942" autoAdjust="0"/>
  </p:normalViewPr>
  <p:slideViewPr>
    <p:cSldViewPr>
      <p:cViewPr>
        <p:scale>
          <a:sx n="100" d="100"/>
          <a:sy n="100" d="100"/>
        </p:scale>
        <p:origin x="-1014" y="-72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745852-768D-4E2D-BC1B-B57EED43A48B}" type="datetimeFigureOut">
              <a:rPr lang="ru-RU" smtClean="0"/>
              <a:pPr/>
              <a:t>01.07.2026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685800"/>
            <a:ext cx="25717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9CA7A1-59CF-4AD7-A442-FFEE490F953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37777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01.07.2026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01.07.2026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01.07.2026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01.07.2026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8ca6ea251ac24ad23d02b35a8554f94a.jpg"/>
          <p:cNvPicPr>
            <a:picLocks noChangeAspect="1"/>
          </p:cNvPicPr>
          <p:nvPr/>
        </p:nvPicPr>
        <p:blipFill>
          <a:blip r:embed="rId2" cstate="print">
            <a:lum bright="40000"/>
          </a:blip>
          <a:stretch>
            <a:fillRect/>
          </a:stretch>
        </p:blipFill>
        <p:spPr>
          <a:xfrm>
            <a:off x="0" y="1553"/>
            <a:ext cx="6858000" cy="9140894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60648" y="179512"/>
            <a:ext cx="640871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АФИША</a:t>
            </a:r>
            <a:endParaRPr lang="ru-RU" sz="1600" dirty="0" smtClean="0">
              <a:solidFill>
                <a:schemeClr val="bg1"/>
              </a:solidFill>
              <a:effectLst>
                <a:glow rad="101600">
                  <a:schemeClr val="tx1">
                    <a:alpha val="6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600" b="1" dirty="0" smtClean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мероприятий по Пушкинской карте в учреждениях культуры Ермаковского муниципального округа 07-10 июля</a:t>
            </a:r>
            <a:endParaRPr lang="ru-RU" sz="1600" dirty="0">
              <a:solidFill>
                <a:schemeClr val="bg1"/>
              </a:solidFill>
              <a:effectLst>
                <a:glow rad="101600">
                  <a:schemeClr val="tx1">
                    <a:alpha val="6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5184" y="7587208"/>
            <a:ext cx="1556792" cy="15567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2348880" y="7956376"/>
            <a:ext cx="280831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ln w="10541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Для покупки билета отсканируйте </a:t>
            </a:r>
            <a:r>
              <a:rPr lang="en-US" sz="2000" dirty="0" err="1" smtClean="0">
                <a:ln w="10541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qr</a:t>
            </a:r>
            <a:r>
              <a:rPr lang="ru-RU" sz="2000" dirty="0" smtClean="0">
                <a:ln w="10541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-код</a:t>
            </a:r>
            <a:endParaRPr lang="ru-RU" sz="2000" dirty="0">
              <a:ln w="10541" cmpd="sng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20444860"/>
              </p:ext>
            </p:extLst>
          </p:nvPr>
        </p:nvGraphicFramePr>
        <p:xfrm>
          <a:off x="476672" y="1331640"/>
          <a:ext cx="5760640" cy="26517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880320"/>
                <a:gridCol w="2880320"/>
              </a:tblGrid>
              <a:tr h="684076">
                <a:tc>
                  <a:txBody>
                    <a:bodyPr/>
                    <a:lstStyle/>
                    <a:p>
                      <a:pPr algn="l"/>
                      <a:r>
                        <a:rPr lang="ru-RU" sz="1200" dirty="0" smtClean="0">
                          <a:ln w="18415" cmpd="sng">
                            <a:solidFill>
                              <a:srgbClr val="FFFFFF"/>
                            </a:solidFill>
                            <a:prstDash val="solid"/>
                          </a:ln>
                          <a:effectLst>
                            <a:glow rad="63500">
                              <a:schemeClr val="accent2">
                                <a:satMod val="175000"/>
                                <a:alpha val="40000"/>
                              </a:schemeClr>
                            </a:glow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</a:rPr>
                        <a:t>Викторина</a:t>
                      </a:r>
                    </a:p>
                    <a:p>
                      <a:pPr algn="l"/>
                      <a:r>
                        <a:rPr lang="ru-RU" sz="1200" dirty="0" smtClean="0">
                          <a:ln w="18415" cmpd="sng">
                            <a:solidFill>
                              <a:srgbClr val="FFFFFF"/>
                            </a:solidFill>
                            <a:prstDash val="solid"/>
                          </a:ln>
                          <a:effectLst>
                            <a:glow rad="63500">
                              <a:schemeClr val="accent2">
                                <a:satMod val="175000"/>
                                <a:alpha val="40000"/>
                              </a:schemeClr>
                            </a:glow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</a:rPr>
                        <a:t>«Семейное</a:t>
                      </a:r>
                      <a:r>
                        <a:rPr lang="ru-RU" sz="1200" baseline="0" dirty="0" smtClean="0">
                          <a:ln w="18415" cmpd="sng">
                            <a:solidFill>
                              <a:srgbClr val="FFFFFF"/>
                            </a:solidFill>
                            <a:prstDash val="solid"/>
                          </a:ln>
                          <a:effectLst>
                            <a:glow rad="63500">
                              <a:schemeClr val="accent2">
                                <a:satMod val="175000"/>
                                <a:alpha val="40000"/>
                              </a:schemeClr>
                            </a:glow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</a:rPr>
                        <a:t> счастье</a:t>
                      </a:r>
                      <a:r>
                        <a:rPr lang="ru-RU" sz="1200" dirty="0" smtClean="0">
                          <a:ln w="18415" cmpd="sng">
                            <a:solidFill>
                              <a:srgbClr val="FFFFFF"/>
                            </a:solidFill>
                            <a:prstDash val="solid"/>
                          </a:ln>
                          <a:effectLst>
                            <a:glow rad="63500">
                              <a:schemeClr val="accent2">
                                <a:satMod val="175000"/>
                                <a:alpha val="40000"/>
                              </a:schemeClr>
                            </a:glow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</a:rPr>
                        <a:t>»</a:t>
                      </a:r>
                    </a:p>
                    <a:p>
                      <a:pPr algn="l"/>
                      <a:r>
                        <a:rPr lang="ru-RU" sz="1200" dirty="0" smtClean="0">
                          <a:ln w="18415" cmpd="sng">
                            <a:solidFill>
                              <a:srgbClr val="FFFF00"/>
                            </a:solidFill>
                            <a:prstDash val="solid"/>
                          </a:ln>
                          <a:effectLst>
                            <a:glow rad="63500">
                              <a:schemeClr val="accent2">
                                <a:satMod val="175000"/>
                                <a:alpha val="40000"/>
                              </a:schemeClr>
                            </a:glow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</a:rPr>
                        <a:t>Детская библиотека</a:t>
                      </a:r>
                    </a:p>
                    <a:p>
                      <a:pPr algn="l"/>
                      <a:r>
                        <a:rPr lang="ru-RU" sz="1200" dirty="0" smtClean="0">
                          <a:ln w="18415" cmpd="sng">
                            <a:solidFill>
                              <a:srgbClr val="C00000"/>
                            </a:solidFill>
                            <a:prstDash val="solid"/>
                          </a:ln>
                          <a:effectLst>
                            <a:glow rad="63500">
                              <a:schemeClr val="bg1">
                                <a:alpha val="40000"/>
                              </a:schemeClr>
                            </a:glow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</a:rPr>
                        <a:t>07.07 – в 15:00 ч. 120 руб.</a:t>
                      </a:r>
                      <a:endParaRPr lang="ru-RU" sz="1200" b="0" dirty="0" smtClean="0">
                        <a:ln w="18415" cmpd="sng">
                          <a:solidFill>
                            <a:srgbClr val="C00000"/>
                          </a:solidFill>
                          <a:prstDash val="solid"/>
                        </a:ln>
                        <a:solidFill>
                          <a:srgbClr val="C00000"/>
                        </a:solidFill>
                        <a:effectLst>
                          <a:glow rad="63500">
                            <a:schemeClr val="bg1">
                              <a:alpha val="40000"/>
                            </a:schemeClr>
                          </a:glow>
                          <a:outerShdw blurRad="63500" dir="3600000" algn="tl" rotWithShape="0">
                            <a:srgbClr val="000000">
                              <a:alpha val="70000"/>
                            </a:srgbClr>
                          </a:outerShdw>
                        </a:effectLst>
                        <a:latin typeface="Microsoft YaHei Light" pitchFamily="34" charset="-122"/>
                        <a:ea typeface="Microsoft YaHei Light" pitchFamily="34" charset="-122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n w="18415" cmpd="sng">
                            <a:solidFill>
                              <a:srgbClr val="FFFFFF"/>
                            </a:solidFill>
                            <a:prstDash val="solid"/>
                          </a:ln>
                          <a:effectLst>
                            <a:glow rad="63500">
                              <a:schemeClr val="accent2">
                                <a:satMod val="175000"/>
                                <a:alpha val="40000"/>
                              </a:schemeClr>
                            </a:glow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</a:rPr>
                        <a:t>Интерактивная программа</a:t>
                      </a:r>
                      <a:endParaRPr lang="ru-RU" sz="1200" dirty="0" smtClean="0">
                        <a:ln w="18415" cmpd="sng">
                          <a:solidFill>
                            <a:srgbClr val="FFFFFF"/>
                          </a:solidFill>
                          <a:prstDash val="solid"/>
                        </a:ln>
                        <a:effectLst>
                          <a:glow rad="63500">
                            <a:schemeClr val="accent2">
                              <a:satMod val="175000"/>
                              <a:alpha val="40000"/>
                            </a:schemeClr>
                          </a:glow>
                          <a:outerShdw blurRad="63500" dir="3600000" algn="tl" rotWithShape="0">
                            <a:srgbClr val="000000">
                              <a:alpha val="70000"/>
                            </a:srgbClr>
                          </a:outerShdw>
                        </a:effectLst>
                      </a:endParaRPr>
                    </a:p>
                    <a:p>
                      <a:pPr algn="r"/>
                      <a:r>
                        <a:rPr lang="ru-RU" sz="1200" dirty="0" smtClean="0">
                          <a:ln w="18415" cmpd="sng">
                            <a:solidFill>
                              <a:srgbClr val="FFFFFF"/>
                            </a:solidFill>
                            <a:prstDash val="solid"/>
                          </a:ln>
                          <a:effectLst>
                            <a:glow rad="63500">
                              <a:schemeClr val="accent2">
                                <a:satMod val="175000"/>
                                <a:alpha val="40000"/>
                              </a:schemeClr>
                            </a:glow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</a:rPr>
                        <a:t>«Иван Купала:</a:t>
                      </a:r>
                      <a:r>
                        <a:rPr lang="ru-RU" sz="1200" baseline="0" dirty="0" smtClean="0">
                          <a:ln w="18415" cmpd="sng">
                            <a:solidFill>
                              <a:srgbClr val="FFFFFF"/>
                            </a:solidFill>
                            <a:prstDash val="solid"/>
                          </a:ln>
                          <a:effectLst>
                            <a:glow rad="63500">
                              <a:schemeClr val="accent2">
                                <a:satMod val="175000"/>
                                <a:alpha val="40000"/>
                              </a:schemeClr>
                            </a:glow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</a:rPr>
                        <a:t> традиции и легенды</a:t>
                      </a:r>
                      <a:r>
                        <a:rPr lang="ru-RU" sz="1200" dirty="0" smtClean="0">
                          <a:ln w="18415" cmpd="sng">
                            <a:solidFill>
                              <a:srgbClr val="FFFFFF"/>
                            </a:solidFill>
                            <a:prstDash val="solid"/>
                          </a:ln>
                          <a:effectLst>
                            <a:glow rad="63500">
                              <a:schemeClr val="accent2">
                                <a:satMod val="175000"/>
                                <a:alpha val="40000"/>
                              </a:schemeClr>
                            </a:glow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</a:rPr>
                        <a:t>»</a:t>
                      </a:r>
                      <a:endParaRPr lang="ru-RU" sz="1200" dirty="0" smtClean="0">
                        <a:ln w="18415" cmpd="sng">
                          <a:solidFill>
                            <a:srgbClr val="FFFFFF"/>
                          </a:solidFill>
                          <a:prstDash val="solid"/>
                        </a:ln>
                        <a:effectLst>
                          <a:glow rad="63500">
                            <a:schemeClr val="accent2">
                              <a:satMod val="175000"/>
                              <a:alpha val="40000"/>
                            </a:schemeClr>
                          </a:glow>
                          <a:outerShdw blurRad="63500" dir="3600000" algn="tl" rotWithShape="0">
                            <a:srgbClr val="000000">
                              <a:alpha val="70000"/>
                            </a:srgbClr>
                          </a:outerShdw>
                        </a:effectLst>
                      </a:endParaRPr>
                    </a:p>
                    <a:p>
                      <a:pPr algn="r"/>
                      <a:r>
                        <a:rPr lang="ru-RU" sz="1200" dirty="0" smtClean="0">
                          <a:ln w="18415" cmpd="sng">
                            <a:solidFill>
                              <a:srgbClr val="FFFF00"/>
                            </a:solidFill>
                            <a:prstDash val="solid"/>
                          </a:ln>
                          <a:effectLst>
                            <a:glow rad="63500">
                              <a:schemeClr val="accent2">
                                <a:satMod val="175000"/>
                                <a:alpha val="40000"/>
                              </a:schemeClr>
                            </a:glow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</a:rPr>
                        <a:t>Дом культуры с. Разъезжее</a:t>
                      </a:r>
                      <a:endParaRPr lang="ru-RU" sz="1200" dirty="0" smtClean="0">
                        <a:ln w="18415" cmpd="sng">
                          <a:solidFill>
                            <a:srgbClr val="FFFF00"/>
                          </a:solidFill>
                          <a:prstDash val="solid"/>
                        </a:ln>
                        <a:effectLst>
                          <a:glow rad="63500">
                            <a:schemeClr val="accent2">
                              <a:satMod val="175000"/>
                              <a:alpha val="40000"/>
                            </a:schemeClr>
                          </a:glow>
                          <a:outerShdw blurRad="63500" dir="3600000" algn="tl" rotWithShape="0">
                            <a:srgbClr val="000000">
                              <a:alpha val="70000"/>
                            </a:srgbClr>
                          </a:outerShdw>
                        </a:effectLst>
                      </a:endParaRPr>
                    </a:p>
                    <a:p>
                      <a:pPr algn="r"/>
                      <a:r>
                        <a:rPr lang="ru-RU" sz="1200" dirty="0" smtClean="0">
                          <a:ln w="18415" cmpd="sng">
                            <a:solidFill>
                              <a:srgbClr val="C00000"/>
                            </a:solidFill>
                            <a:prstDash val="solid"/>
                          </a:ln>
                          <a:effectLst>
                            <a:glow rad="63500">
                              <a:schemeClr val="bg1">
                                <a:alpha val="40000"/>
                              </a:schemeClr>
                            </a:glow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</a:rPr>
                        <a:t>07.07 </a:t>
                      </a:r>
                      <a:r>
                        <a:rPr lang="ru-RU" sz="1200" dirty="0" smtClean="0">
                          <a:ln w="18415" cmpd="sng">
                            <a:solidFill>
                              <a:srgbClr val="C00000"/>
                            </a:solidFill>
                            <a:prstDash val="solid"/>
                          </a:ln>
                          <a:effectLst>
                            <a:glow rad="63500">
                              <a:schemeClr val="bg1">
                                <a:alpha val="40000"/>
                              </a:schemeClr>
                            </a:glow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</a:rPr>
                        <a:t>– в </a:t>
                      </a:r>
                      <a:r>
                        <a:rPr lang="ru-RU" sz="1200" dirty="0" smtClean="0">
                          <a:ln w="18415" cmpd="sng">
                            <a:solidFill>
                              <a:srgbClr val="C00000"/>
                            </a:solidFill>
                            <a:prstDash val="solid"/>
                          </a:ln>
                          <a:effectLst>
                            <a:glow rad="63500">
                              <a:schemeClr val="bg1">
                                <a:alpha val="40000"/>
                              </a:schemeClr>
                            </a:glow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</a:rPr>
                        <a:t>15:00 </a:t>
                      </a:r>
                      <a:r>
                        <a:rPr lang="ru-RU" sz="1200" dirty="0" smtClean="0">
                          <a:ln w="18415" cmpd="sng">
                            <a:solidFill>
                              <a:srgbClr val="C00000"/>
                            </a:solidFill>
                            <a:prstDash val="solid"/>
                          </a:ln>
                          <a:effectLst>
                            <a:glow rad="63500">
                              <a:schemeClr val="bg1">
                                <a:alpha val="40000"/>
                              </a:schemeClr>
                            </a:glow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</a:rPr>
                        <a:t>ч. </a:t>
                      </a:r>
                      <a:r>
                        <a:rPr lang="ru-RU" sz="1200" dirty="0" smtClean="0">
                          <a:ln w="18415" cmpd="sng">
                            <a:solidFill>
                              <a:srgbClr val="C00000"/>
                            </a:solidFill>
                            <a:prstDash val="solid"/>
                          </a:ln>
                          <a:effectLst>
                            <a:glow rad="63500">
                              <a:schemeClr val="bg1">
                                <a:alpha val="40000"/>
                              </a:schemeClr>
                            </a:glow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</a:rPr>
                        <a:t>200 </a:t>
                      </a:r>
                      <a:r>
                        <a:rPr lang="ru-RU" sz="1200" dirty="0" smtClean="0">
                          <a:ln w="18415" cmpd="sng">
                            <a:solidFill>
                              <a:srgbClr val="C00000"/>
                            </a:solidFill>
                            <a:prstDash val="solid"/>
                          </a:ln>
                          <a:effectLst>
                            <a:glow rad="63500">
                              <a:schemeClr val="bg1">
                                <a:alpha val="40000"/>
                              </a:schemeClr>
                            </a:glow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</a:rPr>
                        <a:t>руб.</a:t>
                      </a:r>
                      <a:endParaRPr lang="ru-RU" sz="1200" b="0" dirty="0" smtClean="0">
                        <a:ln w="18415" cmpd="sng">
                          <a:solidFill>
                            <a:srgbClr val="C00000"/>
                          </a:solidFill>
                          <a:prstDash val="solid"/>
                        </a:ln>
                        <a:solidFill>
                          <a:srgbClr val="C00000"/>
                        </a:solidFill>
                        <a:effectLst>
                          <a:glow rad="63500">
                            <a:schemeClr val="bg1">
                              <a:alpha val="40000"/>
                            </a:schemeClr>
                          </a:glow>
                          <a:outerShdw blurRad="63500" dir="3600000" algn="tl" rotWithShape="0">
                            <a:srgbClr val="000000">
                              <a:alpha val="70000"/>
                            </a:srgbClr>
                          </a:outerShdw>
                        </a:effectLst>
                        <a:latin typeface="Microsoft YaHei Light" pitchFamily="34" charset="-122"/>
                        <a:ea typeface="Microsoft YaHei Light" pitchFamily="34" charset="-122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684076">
                <a:tc>
                  <a:txBody>
                    <a:bodyPr/>
                    <a:lstStyle/>
                    <a:p>
                      <a:pPr algn="l"/>
                      <a:r>
                        <a:rPr lang="ru-RU" sz="1200" dirty="0" smtClean="0">
                          <a:ln w="18415" cmpd="sng">
                            <a:solidFill>
                              <a:srgbClr val="FFFFFF"/>
                            </a:solidFill>
                            <a:prstDash val="solid"/>
                          </a:ln>
                          <a:effectLst>
                            <a:glow rad="63500">
                              <a:schemeClr val="accent2">
                                <a:satMod val="175000"/>
                                <a:alpha val="40000"/>
                              </a:schemeClr>
                            </a:glow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</a:rPr>
                        <a:t>Викторина</a:t>
                      </a:r>
                    </a:p>
                    <a:p>
                      <a:pPr algn="l"/>
                      <a:r>
                        <a:rPr lang="ru-RU" sz="1200" dirty="0" smtClean="0">
                          <a:ln w="18415" cmpd="sng">
                            <a:solidFill>
                              <a:srgbClr val="FFFFFF"/>
                            </a:solidFill>
                            <a:prstDash val="solid"/>
                          </a:ln>
                          <a:effectLst>
                            <a:glow rad="63500">
                              <a:schemeClr val="accent2">
                                <a:satMod val="175000"/>
                                <a:alpha val="40000"/>
                              </a:schemeClr>
                            </a:glow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</a:rPr>
                        <a:t>«Семейное счастье»</a:t>
                      </a:r>
                    </a:p>
                    <a:p>
                      <a:pPr algn="l"/>
                      <a:r>
                        <a:rPr lang="ru-RU" sz="1200" dirty="0" err="1" smtClean="0">
                          <a:ln w="18415" cmpd="sng">
                            <a:solidFill>
                              <a:srgbClr val="FFFF00"/>
                            </a:solidFill>
                            <a:prstDash val="solid"/>
                          </a:ln>
                          <a:effectLst>
                            <a:glow rad="63500">
                              <a:schemeClr val="accent2">
                                <a:satMod val="175000"/>
                                <a:alpha val="40000"/>
                              </a:schemeClr>
                            </a:glow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</a:rPr>
                        <a:t>Танзыбейская</a:t>
                      </a:r>
                      <a:r>
                        <a:rPr lang="ru-RU" sz="1200" baseline="0" dirty="0" smtClean="0">
                          <a:ln w="18415" cmpd="sng">
                            <a:solidFill>
                              <a:srgbClr val="FFFF00"/>
                            </a:solidFill>
                            <a:prstDash val="solid"/>
                          </a:ln>
                          <a:effectLst>
                            <a:glow rad="63500">
                              <a:schemeClr val="accent2">
                                <a:satMod val="175000"/>
                                <a:alpha val="40000"/>
                              </a:schemeClr>
                            </a:glow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</a:rPr>
                        <a:t> библиотека № 2</a:t>
                      </a:r>
                      <a:endParaRPr lang="ru-RU" sz="1200" dirty="0" smtClean="0">
                        <a:ln w="18415" cmpd="sng">
                          <a:solidFill>
                            <a:srgbClr val="FFFF00"/>
                          </a:solidFill>
                          <a:prstDash val="solid"/>
                        </a:ln>
                        <a:effectLst>
                          <a:glow rad="63500">
                            <a:schemeClr val="accent2">
                              <a:satMod val="175000"/>
                              <a:alpha val="40000"/>
                            </a:schemeClr>
                          </a:glow>
                          <a:outerShdw blurRad="63500" dir="3600000" algn="tl" rotWithShape="0">
                            <a:srgbClr val="000000">
                              <a:alpha val="70000"/>
                            </a:srgbClr>
                          </a:outerShdw>
                        </a:effectLst>
                      </a:endParaRPr>
                    </a:p>
                    <a:p>
                      <a:pPr algn="l"/>
                      <a:r>
                        <a:rPr lang="ru-RU" sz="1200" dirty="0" smtClean="0">
                          <a:ln w="18415" cmpd="sng">
                            <a:solidFill>
                              <a:srgbClr val="C00000"/>
                            </a:solidFill>
                            <a:prstDash val="solid"/>
                          </a:ln>
                          <a:effectLst>
                            <a:glow rad="63500">
                              <a:schemeClr val="bg1">
                                <a:alpha val="40000"/>
                              </a:schemeClr>
                            </a:glow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</a:rPr>
                        <a:t>08.07 – в 14:00 ч. 120 руб.</a:t>
                      </a:r>
                      <a:endParaRPr lang="ru-RU" sz="1200" b="0" dirty="0" smtClean="0">
                        <a:ln w="18415" cmpd="sng">
                          <a:solidFill>
                            <a:srgbClr val="C00000"/>
                          </a:solidFill>
                          <a:prstDash val="solid"/>
                        </a:ln>
                        <a:solidFill>
                          <a:srgbClr val="C00000"/>
                        </a:solidFill>
                        <a:effectLst>
                          <a:glow rad="63500">
                            <a:schemeClr val="bg1">
                              <a:alpha val="40000"/>
                            </a:schemeClr>
                          </a:glow>
                          <a:outerShdw blurRad="63500" dir="3600000" algn="tl" rotWithShape="0">
                            <a:srgbClr val="000000">
                              <a:alpha val="70000"/>
                            </a:srgbClr>
                          </a:outerShdw>
                        </a:effectLst>
                        <a:latin typeface="Microsoft YaHei Light" pitchFamily="34" charset="-122"/>
                        <a:ea typeface="Microsoft YaHei Light" pitchFamily="34" charset="-122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n w="18415" cmpd="sng">
                            <a:solidFill>
                              <a:srgbClr val="FFFFFF"/>
                            </a:solidFill>
                            <a:prstDash val="solid"/>
                          </a:ln>
                          <a:effectLst>
                            <a:glow rad="63500">
                              <a:schemeClr val="accent2">
                                <a:satMod val="175000"/>
                                <a:alpha val="40000"/>
                              </a:schemeClr>
                            </a:glow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</a:rPr>
                        <a:t>Экскурсия</a:t>
                      </a:r>
                    </a:p>
                    <a:p>
                      <a:pPr algn="r"/>
                      <a:r>
                        <a:rPr lang="ru-RU" sz="1200" dirty="0" smtClean="0">
                          <a:ln w="18415" cmpd="sng">
                            <a:solidFill>
                              <a:srgbClr val="FFFFFF"/>
                            </a:solidFill>
                            <a:prstDash val="solid"/>
                          </a:ln>
                          <a:effectLst>
                            <a:glow rad="63500">
                              <a:schemeClr val="accent2">
                                <a:satMod val="175000"/>
                                <a:alpha val="40000"/>
                              </a:schemeClr>
                            </a:glow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</a:rPr>
                        <a:t>«Флора и фауна Ермаковского района»</a:t>
                      </a:r>
                    </a:p>
                    <a:p>
                      <a:pPr algn="r"/>
                      <a:r>
                        <a:rPr lang="ru-RU" sz="1200" dirty="0" smtClean="0">
                          <a:ln w="18415" cmpd="sng">
                            <a:solidFill>
                              <a:srgbClr val="FFFF00"/>
                            </a:solidFill>
                            <a:prstDash val="solid"/>
                          </a:ln>
                          <a:effectLst>
                            <a:glow rad="63500">
                              <a:schemeClr val="accent2">
                                <a:satMod val="175000"/>
                                <a:alpha val="40000"/>
                              </a:schemeClr>
                            </a:glow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</a:rPr>
                        <a:t>Музейно-выставочный центр с. Ермаковское</a:t>
                      </a:r>
                      <a:r>
                        <a:rPr lang="ru-RU" sz="1200" baseline="0" dirty="0" smtClean="0">
                          <a:ln w="18415" cmpd="sng">
                            <a:solidFill>
                              <a:srgbClr val="FFFF00"/>
                            </a:solidFill>
                            <a:prstDash val="solid"/>
                          </a:ln>
                          <a:effectLst>
                            <a:glow rad="63500">
                              <a:schemeClr val="accent2">
                                <a:satMod val="175000"/>
                                <a:alpha val="40000"/>
                              </a:schemeClr>
                            </a:glow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</a:rPr>
                        <a:t> (ул. Ленина, 80б)</a:t>
                      </a:r>
                      <a:endParaRPr lang="ru-RU" sz="1200" dirty="0" smtClean="0">
                        <a:ln w="18415" cmpd="sng">
                          <a:solidFill>
                            <a:srgbClr val="FFFF00"/>
                          </a:solidFill>
                          <a:prstDash val="solid"/>
                        </a:ln>
                        <a:effectLst>
                          <a:glow rad="63500">
                            <a:schemeClr val="accent2">
                              <a:satMod val="175000"/>
                              <a:alpha val="40000"/>
                            </a:schemeClr>
                          </a:glow>
                          <a:outerShdw blurRad="63500" dir="3600000" algn="tl" rotWithShape="0">
                            <a:srgbClr val="000000">
                              <a:alpha val="70000"/>
                            </a:srgbClr>
                          </a:outerShdw>
                        </a:effectLst>
                      </a:endParaRPr>
                    </a:p>
                    <a:p>
                      <a:pPr algn="r"/>
                      <a:r>
                        <a:rPr lang="ru-RU" sz="1200" dirty="0" smtClean="0">
                          <a:ln w="18415" cmpd="sng">
                            <a:solidFill>
                              <a:srgbClr val="C00000"/>
                            </a:solidFill>
                            <a:prstDash val="solid"/>
                          </a:ln>
                          <a:effectLst>
                            <a:glow rad="63500">
                              <a:schemeClr val="bg1">
                                <a:alpha val="40000"/>
                              </a:schemeClr>
                            </a:glow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</a:rPr>
                        <a:t>09.07 – в 11:00 ч. 200 руб.</a:t>
                      </a:r>
                      <a:endParaRPr lang="ru-RU" sz="1200" b="0" dirty="0" smtClean="0">
                        <a:ln w="18415" cmpd="sng">
                          <a:solidFill>
                            <a:srgbClr val="C00000"/>
                          </a:solidFill>
                          <a:prstDash val="solid"/>
                        </a:ln>
                        <a:solidFill>
                          <a:srgbClr val="C00000"/>
                        </a:solidFill>
                        <a:effectLst>
                          <a:glow rad="63500">
                            <a:schemeClr val="bg1">
                              <a:alpha val="40000"/>
                            </a:schemeClr>
                          </a:glow>
                          <a:outerShdw blurRad="63500" dir="3600000" algn="tl" rotWithShape="0">
                            <a:srgbClr val="000000">
                              <a:alpha val="70000"/>
                            </a:srgbClr>
                          </a:outerShdw>
                        </a:effectLst>
                        <a:latin typeface="Microsoft YaHei Light" pitchFamily="34" charset="-122"/>
                        <a:ea typeface="Microsoft YaHei Light" pitchFamily="34" charset="-122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684076">
                <a:tc>
                  <a:txBody>
                    <a:bodyPr/>
                    <a:lstStyle/>
                    <a:p>
                      <a:pPr algn="l"/>
                      <a:r>
                        <a:rPr lang="ru-RU" sz="1200" dirty="0" smtClean="0">
                          <a:ln w="18415" cmpd="sng">
                            <a:solidFill>
                              <a:srgbClr val="FFFFFF"/>
                            </a:solidFill>
                            <a:prstDash val="solid"/>
                          </a:ln>
                          <a:effectLst>
                            <a:glow rad="63500">
                              <a:schemeClr val="accent2">
                                <a:satMod val="175000"/>
                                <a:alpha val="40000"/>
                              </a:schemeClr>
                            </a:glow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</a:rPr>
                        <a:t>Интеллектуальная игра</a:t>
                      </a:r>
                    </a:p>
                    <a:p>
                      <a:pPr algn="l"/>
                      <a:r>
                        <a:rPr lang="ru-RU" sz="1200" dirty="0" smtClean="0">
                          <a:ln w="18415" cmpd="sng">
                            <a:solidFill>
                              <a:srgbClr val="FFFFFF"/>
                            </a:solidFill>
                            <a:prstDash val="solid"/>
                          </a:ln>
                          <a:effectLst>
                            <a:glow rad="63500">
                              <a:schemeClr val="accent2">
                                <a:satMod val="175000"/>
                                <a:alpha val="40000"/>
                              </a:schemeClr>
                            </a:glow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</a:rPr>
                        <a:t>«Лента времени»</a:t>
                      </a:r>
                    </a:p>
                    <a:p>
                      <a:pPr algn="l"/>
                      <a:r>
                        <a:rPr lang="ru-RU" sz="1200" dirty="0" smtClean="0">
                          <a:ln w="18415" cmpd="sng">
                            <a:solidFill>
                              <a:srgbClr val="FFFF00"/>
                            </a:solidFill>
                            <a:prstDash val="solid"/>
                          </a:ln>
                          <a:effectLst>
                            <a:glow rad="63500">
                              <a:schemeClr val="accent2">
                                <a:satMod val="175000"/>
                                <a:alpha val="40000"/>
                              </a:schemeClr>
                            </a:glow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</a:rPr>
                        <a:t>Центральная библиотека</a:t>
                      </a:r>
                    </a:p>
                    <a:p>
                      <a:pPr algn="l"/>
                      <a:r>
                        <a:rPr lang="ru-RU" sz="1200" dirty="0" smtClean="0">
                          <a:ln w="18415" cmpd="sng">
                            <a:solidFill>
                              <a:srgbClr val="C00000"/>
                            </a:solidFill>
                            <a:prstDash val="solid"/>
                          </a:ln>
                          <a:effectLst>
                            <a:glow rad="63500">
                              <a:schemeClr val="bg1">
                                <a:alpha val="40000"/>
                              </a:schemeClr>
                            </a:glow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</a:rPr>
                        <a:t>10.07 – в 12:00 ч. 120 руб.</a:t>
                      </a:r>
                      <a:endParaRPr lang="ru-RU" sz="1200" b="0" dirty="0" smtClean="0">
                        <a:ln w="18415" cmpd="sng">
                          <a:solidFill>
                            <a:srgbClr val="C00000"/>
                          </a:solidFill>
                          <a:prstDash val="solid"/>
                        </a:ln>
                        <a:solidFill>
                          <a:srgbClr val="C00000"/>
                        </a:solidFill>
                        <a:effectLst>
                          <a:glow rad="63500">
                            <a:schemeClr val="bg1">
                              <a:alpha val="40000"/>
                            </a:schemeClr>
                          </a:glow>
                          <a:outerShdw blurRad="63500" dir="3600000" algn="tl" rotWithShape="0">
                            <a:srgbClr val="000000">
                              <a:alpha val="70000"/>
                            </a:srgbClr>
                          </a:outerShdw>
                        </a:effectLst>
                        <a:latin typeface="Microsoft YaHei Light" pitchFamily="34" charset="-122"/>
                        <a:ea typeface="Microsoft YaHei Light" pitchFamily="34" charset="-122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n w="18415" cmpd="sng">
                            <a:solidFill>
                              <a:srgbClr val="FFFFFF"/>
                            </a:solidFill>
                            <a:prstDash val="solid"/>
                          </a:ln>
                          <a:effectLst>
                            <a:glow rad="63500">
                              <a:schemeClr val="accent2">
                                <a:satMod val="175000"/>
                                <a:alpha val="40000"/>
                              </a:schemeClr>
                            </a:glow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</a:rPr>
                        <a:t>Тематическая программа</a:t>
                      </a:r>
                    </a:p>
                    <a:p>
                      <a:pPr algn="r"/>
                      <a:r>
                        <a:rPr lang="ru-RU" sz="1200" dirty="0" smtClean="0">
                          <a:ln w="18415" cmpd="sng">
                            <a:solidFill>
                              <a:srgbClr val="FFFFFF"/>
                            </a:solidFill>
                            <a:prstDash val="solid"/>
                          </a:ln>
                          <a:effectLst>
                            <a:glow rad="63500">
                              <a:schemeClr val="accent2">
                                <a:satMod val="175000"/>
                                <a:alpha val="40000"/>
                              </a:schemeClr>
                            </a:glow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</a:rPr>
                        <a:t>«Родной земли очарование»</a:t>
                      </a:r>
                    </a:p>
                    <a:p>
                      <a:pPr algn="r"/>
                      <a:r>
                        <a:rPr lang="ru-RU" sz="1200" dirty="0" smtClean="0">
                          <a:ln w="18415" cmpd="sng">
                            <a:solidFill>
                              <a:srgbClr val="FFFF00"/>
                            </a:solidFill>
                            <a:prstDash val="solid"/>
                          </a:ln>
                          <a:effectLst>
                            <a:glow rad="63500">
                              <a:schemeClr val="accent2">
                                <a:satMod val="175000"/>
                                <a:alpha val="40000"/>
                              </a:schemeClr>
                            </a:glow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</a:rPr>
                        <a:t>Дом культуры с. Григорьевка</a:t>
                      </a:r>
                    </a:p>
                    <a:p>
                      <a:pPr algn="r"/>
                      <a:r>
                        <a:rPr lang="ru-RU" sz="1200" dirty="0" smtClean="0">
                          <a:ln w="18415" cmpd="sng">
                            <a:solidFill>
                              <a:srgbClr val="C00000"/>
                            </a:solidFill>
                            <a:prstDash val="solid"/>
                          </a:ln>
                          <a:effectLst>
                            <a:glow rad="63500">
                              <a:schemeClr val="bg1">
                                <a:alpha val="40000"/>
                              </a:schemeClr>
                            </a:glow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</a:rPr>
                        <a:t>10.07 – в 18:00 ч. </a:t>
                      </a:r>
                      <a:r>
                        <a:rPr lang="ru-RU" sz="1200" smtClean="0">
                          <a:ln w="18415" cmpd="sng">
                            <a:solidFill>
                              <a:srgbClr val="C00000"/>
                            </a:solidFill>
                            <a:prstDash val="solid"/>
                          </a:ln>
                          <a:effectLst>
                            <a:glow rad="63500">
                              <a:schemeClr val="bg1">
                                <a:alpha val="40000"/>
                              </a:schemeClr>
                            </a:glow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</a:rPr>
                        <a:t>200 </a:t>
                      </a:r>
                      <a:r>
                        <a:rPr lang="ru-RU" sz="1200" dirty="0" smtClean="0">
                          <a:ln w="18415" cmpd="sng">
                            <a:solidFill>
                              <a:srgbClr val="C00000"/>
                            </a:solidFill>
                            <a:prstDash val="solid"/>
                          </a:ln>
                          <a:effectLst>
                            <a:glow rad="63500">
                              <a:schemeClr val="bg1">
                                <a:alpha val="40000"/>
                              </a:schemeClr>
                            </a:glow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</a:rPr>
                        <a:t>руб.</a:t>
                      </a:r>
                      <a:endParaRPr lang="ru-RU" sz="1200" b="0" dirty="0" smtClean="0">
                        <a:ln w="18415" cmpd="sng">
                          <a:solidFill>
                            <a:srgbClr val="C00000"/>
                          </a:solidFill>
                          <a:prstDash val="solid"/>
                        </a:ln>
                        <a:solidFill>
                          <a:srgbClr val="C00000"/>
                        </a:solidFill>
                        <a:effectLst>
                          <a:glow rad="63500">
                            <a:schemeClr val="bg1">
                              <a:alpha val="40000"/>
                            </a:schemeClr>
                          </a:glow>
                          <a:outerShdw blurRad="63500" dir="3600000" algn="tl" rotWithShape="0">
                            <a:srgbClr val="000000">
                              <a:alpha val="70000"/>
                            </a:srgbClr>
                          </a:outerShdw>
                        </a:effectLst>
                        <a:latin typeface="Microsoft YaHei Light" pitchFamily="34" charset="-122"/>
                        <a:ea typeface="Microsoft YaHei Light" pitchFamily="34" charset="-122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4" name="Рисунок 3" descr="Tall_monochrome-2048x1952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32656" y="6804248"/>
            <a:ext cx="2176533" cy="2074508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5367</TotalTime>
  <Words>144</Words>
  <Application>Microsoft Office PowerPoint</Application>
  <PresentationFormat>Экран (4:3)</PresentationFormat>
  <Paragraphs>27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Директор</dc:creator>
  <cp:lastModifiedBy>*</cp:lastModifiedBy>
  <cp:revision>450</cp:revision>
  <dcterms:created xsi:type="dcterms:W3CDTF">2023-06-15T02:59:31Z</dcterms:created>
  <dcterms:modified xsi:type="dcterms:W3CDTF">2026-07-01T07:14:03Z</dcterms:modified>
</cp:coreProperties>
</file>