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40"/>
  </p:notesMasterIdLst>
  <p:sldIdLst>
    <p:sldId id="262" r:id="rId2"/>
    <p:sldId id="1846" r:id="rId3"/>
    <p:sldId id="257" r:id="rId4"/>
    <p:sldId id="393" r:id="rId5"/>
    <p:sldId id="1800" r:id="rId6"/>
    <p:sldId id="1805" r:id="rId7"/>
    <p:sldId id="1804" r:id="rId8"/>
    <p:sldId id="1809" r:id="rId9"/>
    <p:sldId id="294" r:id="rId10"/>
    <p:sldId id="1818" r:id="rId11"/>
    <p:sldId id="1819" r:id="rId12"/>
    <p:sldId id="1820" r:id="rId13"/>
    <p:sldId id="1821" r:id="rId14"/>
    <p:sldId id="1822" r:id="rId15"/>
    <p:sldId id="1847" r:id="rId16"/>
    <p:sldId id="1823" r:id="rId17"/>
    <p:sldId id="1845" r:id="rId18"/>
    <p:sldId id="1841" r:id="rId19"/>
    <p:sldId id="1843" r:id="rId20"/>
    <p:sldId id="1839" r:id="rId21"/>
    <p:sldId id="1840" r:id="rId22"/>
    <p:sldId id="1842" r:id="rId23"/>
    <p:sldId id="1838" r:id="rId24"/>
    <p:sldId id="1825" r:id="rId25"/>
    <p:sldId id="1844" r:id="rId26"/>
    <p:sldId id="1831" r:id="rId27"/>
    <p:sldId id="1832" r:id="rId28"/>
    <p:sldId id="1833" r:id="rId29"/>
    <p:sldId id="1834" r:id="rId30"/>
    <p:sldId id="1835" r:id="rId31"/>
    <p:sldId id="1837" r:id="rId32"/>
    <p:sldId id="1836" r:id="rId33"/>
    <p:sldId id="1826" r:id="rId34"/>
    <p:sldId id="1849" r:id="rId35"/>
    <p:sldId id="1850" r:id="rId36"/>
    <p:sldId id="1851" r:id="rId37"/>
    <p:sldId id="1830" r:id="rId38"/>
    <p:sldId id="1827" r:id="rId39"/>
  </p:sldIdLst>
  <p:sldSz cx="12192000" cy="6858000"/>
  <p:notesSz cx="6858000" cy="12192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E2D"/>
    <a:srgbClr val="E62C00"/>
    <a:srgbClr val="FF603B"/>
    <a:srgbClr val="DE2A00"/>
    <a:srgbClr val="FF0066"/>
    <a:srgbClr val="CC3300"/>
    <a:srgbClr val="FF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10"/>
  </p:normalViewPr>
  <p:slideViewPr>
    <p:cSldViewPr snapToGrid="0" snapToObjects="1">
      <p:cViewPr>
        <p:scale>
          <a:sx n="100" d="100"/>
          <a:sy n="100" d="100"/>
        </p:scale>
        <p:origin x="-900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3A7A41-0640-4D54-824B-47A881F355B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613716-BC47-48B0-9581-B9CE6D6B42D3}">
      <dgm:prSet phldrT="[Текст]" custT="1"/>
      <dgm:spPr>
        <a:solidFill>
          <a:srgbClr val="446455"/>
        </a:solidFill>
      </dgm:spPr>
      <dgm:t>
        <a:bodyPr/>
        <a:lstStyle/>
        <a:p>
          <a:r>
            <a:rPr lang="ru-RU" sz="2800" dirty="0"/>
            <a:t>Содержание </a:t>
          </a:r>
        </a:p>
      </dgm:t>
    </dgm:pt>
    <dgm:pt modelId="{B569F91E-3E84-4D93-AF52-16781B879461}" type="parTrans" cxnId="{774B533A-7BE2-4A9C-8386-0597BC15F345}">
      <dgm:prSet/>
      <dgm:spPr/>
      <dgm:t>
        <a:bodyPr/>
        <a:lstStyle/>
        <a:p>
          <a:endParaRPr lang="ru-RU" sz="2800"/>
        </a:p>
      </dgm:t>
    </dgm:pt>
    <dgm:pt modelId="{2CFA8238-FAF8-43A8-9CF4-A6DE2F582E78}" type="sibTrans" cxnId="{774B533A-7BE2-4A9C-8386-0597BC15F345}">
      <dgm:prSet/>
      <dgm:spPr/>
      <dgm:t>
        <a:bodyPr/>
        <a:lstStyle/>
        <a:p>
          <a:endParaRPr lang="ru-RU" sz="2800"/>
        </a:p>
      </dgm:t>
    </dgm:pt>
    <dgm:pt modelId="{2344C886-4256-4BC6-8CE0-299C1B776A11}">
      <dgm:prSet phldrT="[Текст]" custT="1"/>
      <dgm:spPr>
        <a:solidFill>
          <a:srgbClr val="446455"/>
        </a:solidFill>
      </dgm:spPr>
      <dgm:t>
        <a:bodyPr/>
        <a:lstStyle/>
        <a:p>
          <a:r>
            <a:rPr lang="ru-RU" sz="2800" dirty="0"/>
            <a:t>Способ </a:t>
          </a:r>
          <a:r>
            <a:rPr lang="ru-RU" sz="2400" dirty="0"/>
            <a:t>представления</a:t>
          </a:r>
          <a:r>
            <a:rPr lang="ru-RU" sz="2800" dirty="0"/>
            <a:t> содержания</a:t>
          </a:r>
        </a:p>
      </dgm:t>
    </dgm:pt>
    <dgm:pt modelId="{EEAC6DEE-28CF-439B-81FF-3E752FE97DF8}" type="parTrans" cxnId="{A2E794C0-B2AB-40F7-9CEA-C595E5EA5AB8}">
      <dgm:prSet/>
      <dgm:spPr/>
      <dgm:t>
        <a:bodyPr/>
        <a:lstStyle/>
        <a:p>
          <a:endParaRPr lang="ru-RU" sz="2800"/>
        </a:p>
      </dgm:t>
    </dgm:pt>
    <dgm:pt modelId="{8D880415-3922-4C46-8FB2-1BBEBEEE0054}" type="sibTrans" cxnId="{A2E794C0-B2AB-40F7-9CEA-C595E5EA5AB8}">
      <dgm:prSet/>
      <dgm:spPr/>
      <dgm:t>
        <a:bodyPr/>
        <a:lstStyle/>
        <a:p>
          <a:endParaRPr lang="ru-RU" sz="2800"/>
        </a:p>
      </dgm:t>
    </dgm:pt>
    <dgm:pt modelId="{8F154C5D-8B59-46B8-81CA-42663F0FD2F0}">
      <dgm:prSet phldrT="[Текст]" custT="1"/>
      <dgm:spPr>
        <a:solidFill>
          <a:srgbClr val="446455"/>
        </a:solidFill>
      </dgm:spPr>
      <dgm:t>
        <a:bodyPr/>
        <a:lstStyle/>
        <a:p>
          <a:r>
            <a:rPr lang="ru-RU" sz="2800" dirty="0"/>
            <a:t>Продукт работы </a:t>
          </a:r>
        </a:p>
      </dgm:t>
    </dgm:pt>
    <dgm:pt modelId="{416B85C3-301E-4961-B310-504819A0807E}" type="parTrans" cxnId="{E1A596C1-FE6B-4DB0-9D93-E6A6C0CB9C94}">
      <dgm:prSet/>
      <dgm:spPr/>
      <dgm:t>
        <a:bodyPr/>
        <a:lstStyle/>
        <a:p>
          <a:endParaRPr lang="ru-RU" sz="2800"/>
        </a:p>
      </dgm:t>
    </dgm:pt>
    <dgm:pt modelId="{399027C8-505F-4570-99F5-A1BBE025E1E1}" type="sibTrans" cxnId="{E1A596C1-FE6B-4DB0-9D93-E6A6C0CB9C94}">
      <dgm:prSet/>
      <dgm:spPr/>
      <dgm:t>
        <a:bodyPr/>
        <a:lstStyle/>
        <a:p>
          <a:endParaRPr lang="ru-RU" sz="2800"/>
        </a:p>
      </dgm:t>
    </dgm:pt>
    <dgm:pt modelId="{86B27859-01D0-4246-B333-4C83786C093E}">
      <dgm:prSet custT="1"/>
      <dgm:spPr>
        <a:solidFill>
          <a:srgbClr val="446455"/>
        </a:solidFill>
      </dgm:spPr>
      <dgm:t>
        <a:bodyPr/>
        <a:lstStyle/>
        <a:p>
          <a:r>
            <a:rPr lang="ru-RU" sz="2800" dirty="0"/>
            <a:t>Образовательную среду </a:t>
          </a:r>
        </a:p>
      </dgm:t>
    </dgm:pt>
    <dgm:pt modelId="{6618B4F6-6265-47DB-9E98-10F1C9D02250}" type="parTrans" cxnId="{BC4AAF91-2644-4EEF-B7F1-F93F99671857}">
      <dgm:prSet/>
      <dgm:spPr/>
      <dgm:t>
        <a:bodyPr/>
        <a:lstStyle/>
        <a:p>
          <a:endParaRPr lang="ru-RU" sz="2800"/>
        </a:p>
      </dgm:t>
    </dgm:pt>
    <dgm:pt modelId="{86FCABB8-03AA-45A5-8C14-61F404CDA52B}" type="sibTrans" cxnId="{BC4AAF91-2644-4EEF-B7F1-F93F99671857}">
      <dgm:prSet/>
      <dgm:spPr/>
      <dgm:t>
        <a:bodyPr/>
        <a:lstStyle/>
        <a:p>
          <a:endParaRPr lang="ru-RU" sz="2800"/>
        </a:p>
      </dgm:t>
    </dgm:pt>
    <dgm:pt modelId="{2531B7C9-AFE8-4EB5-8B19-6539F6C04FA6}">
      <dgm:prSet phldrT="[Текст]" custT="1"/>
      <dgm:spPr>
        <a:solidFill>
          <a:srgbClr val="446455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/>
            <a:t>Учитель может дифференцировать </a:t>
          </a:r>
        </a:p>
      </dgm:t>
    </dgm:pt>
    <dgm:pt modelId="{256512F1-464A-406B-ABCF-09CF0E43BB8F}" type="sibTrans" cxnId="{BDEA3AE8-405D-4C15-874B-3BD999D91026}">
      <dgm:prSet/>
      <dgm:spPr/>
      <dgm:t>
        <a:bodyPr/>
        <a:lstStyle/>
        <a:p>
          <a:endParaRPr lang="ru-RU" sz="2800"/>
        </a:p>
      </dgm:t>
    </dgm:pt>
    <dgm:pt modelId="{34477252-7E16-47FC-8363-E04B29E9FD14}" type="parTrans" cxnId="{BDEA3AE8-405D-4C15-874B-3BD999D91026}">
      <dgm:prSet/>
      <dgm:spPr/>
      <dgm:t>
        <a:bodyPr/>
        <a:lstStyle/>
        <a:p>
          <a:endParaRPr lang="ru-RU" sz="2800"/>
        </a:p>
      </dgm:t>
    </dgm:pt>
    <dgm:pt modelId="{CE1D263E-D877-4176-8911-F988C1909BDF}" type="pres">
      <dgm:prSet presAssocID="{A43A7A41-0640-4D54-824B-47A881F355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68539D-5D82-49A1-8E63-D702BD043691}" type="pres">
      <dgm:prSet presAssocID="{2531B7C9-AFE8-4EB5-8B19-6539F6C04FA6}" presName="hierRoot1" presStyleCnt="0">
        <dgm:presLayoutVars>
          <dgm:hierBranch val="init"/>
        </dgm:presLayoutVars>
      </dgm:prSet>
      <dgm:spPr/>
    </dgm:pt>
    <dgm:pt modelId="{2CC191C0-4653-4787-B8BF-DB4D9597E2E4}" type="pres">
      <dgm:prSet presAssocID="{2531B7C9-AFE8-4EB5-8B19-6539F6C04FA6}" presName="rootComposite1" presStyleCnt="0"/>
      <dgm:spPr/>
    </dgm:pt>
    <dgm:pt modelId="{3D7CE100-0EF7-49F9-A605-D213A6319D18}" type="pres">
      <dgm:prSet presAssocID="{2531B7C9-AFE8-4EB5-8B19-6539F6C04FA6}" presName="rootText1" presStyleLbl="node0" presStyleIdx="0" presStyleCnt="1" custScaleX="2838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C57259-D263-4A33-B146-1AB7D06EF0FF}" type="pres">
      <dgm:prSet presAssocID="{2531B7C9-AFE8-4EB5-8B19-6539F6C04FA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7254196-E0F9-42BB-8CAF-0D612773F17C}" type="pres">
      <dgm:prSet presAssocID="{2531B7C9-AFE8-4EB5-8B19-6539F6C04FA6}" presName="hierChild2" presStyleCnt="0"/>
      <dgm:spPr/>
    </dgm:pt>
    <dgm:pt modelId="{172ACBDD-B42E-4545-A7E6-2B0266878C1B}" type="pres">
      <dgm:prSet presAssocID="{B569F91E-3E84-4D93-AF52-16781B879461}" presName="Name37" presStyleLbl="parChTrans1D2" presStyleIdx="0" presStyleCnt="4"/>
      <dgm:spPr/>
      <dgm:t>
        <a:bodyPr/>
        <a:lstStyle/>
        <a:p>
          <a:endParaRPr lang="ru-RU"/>
        </a:p>
      </dgm:t>
    </dgm:pt>
    <dgm:pt modelId="{3F58C81E-1D53-4967-BCFA-EA6704AA8B0D}" type="pres">
      <dgm:prSet presAssocID="{E2613716-BC47-48B0-9581-B9CE6D6B42D3}" presName="hierRoot2" presStyleCnt="0">
        <dgm:presLayoutVars>
          <dgm:hierBranch val="init"/>
        </dgm:presLayoutVars>
      </dgm:prSet>
      <dgm:spPr/>
    </dgm:pt>
    <dgm:pt modelId="{A9A2DCAA-B152-4815-AE9D-55FCA2278054}" type="pres">
      <dgm:prSet presAssocID="{E2613716-BC47-48B0-9581-B9CE6D6B42D3}" presName="rootComposite" presStyleCnt="0"/>
      <dgm:spPr/>
    </dgm:pt>
    <dgm:pt modelId="{FDBA81A7-14A1-40A5-804F-FE7C5B62D59C}" type="pres">
      <dgm:prSet presAssocID="{E2613716-BC47-48B0-9581-B9CE6D6B42D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B8A819-F074-4CD2-AB5F-86A4EF407493}" type="pres">
      <dgm:prSet presAssocID="{E2613716-BC47-48B0-9581-B9CE6D6B42D3}" presName="rootConnector" presStyleLbl="node2" presStyleIdx="0" presStyleCnt="4"/>
      <dgm:spPr/>
      <dgm:t>
        <a:bodyPr/>
        <a:lstStyle/>
        <a:p>
          <a:endParaRPr lang="ru-RU"/>
        </a:p>
      </dgm:t>
    </dgm:pt>
    <dgm:pt modelId="{08D044E1-D90E-4E19-92C3-ADC86091C25D}" type="pres">
      <dgm:prSet presAssocID="{E2613716-BC47-48B0-9581-B9CE6D6B42D3}" presName="hierChild4" presStyleCnt="0"/>
      <dgm:spPr/>
    </dgm:pt>
    <dgm:pt modelId="{1A696DA8-AAE8-4A13-A429-FABDA71163D6}" type="pres">
      <dgm:prSet presAssocID="{E2613716-BC47-48B0-9581-B9CE6D6B42D3}" presName="hierChild5" presStyleCnt="0"/>
      <dgm:spPr/>
    </dgm:pt>
    <dgm:pt modelId="{D4C1A616-9E44-48B0-AA7A-A3F600DA3609}" type="pres">
      <dgm:prSet presAssocID="{EEAC6DEE-28CF-439B-81FF-3E752FE97DF8}" presName="Name37" presStyleLbl="parChTrans1D2" presStyleIdx="1" presStyleCnt="4"/>
      <dgm:spPr/>
      <dgm:t>
        <a:bodyPr/>
        <a:lstStyle/>
        <a:p>
          <a:endParaRPr lang="ru-RU"/>
        </a:p>
      </dgm:t>
    </dgm:pt>
    <dgm:pt modelId="{9F2959D8-8706-40C1-8942-ECB32F5AA68E}" type="pres">
      <dgm:prSet presAssocID="{2344C886-4256-4BC6-8CE0-299C1B776A11}" presName="hierRoot2" presStyleCnt="0">
        <dgm:presLayoutVars>
          <dgm:hierBranch val="init"/>
        </dgm:presLayoutVars>
      </dgm:prSet>
      <dgm:spPr/>
    </dgm:pt>
    <dgm:pt modelId="{0C06C572-CB7C-4859-8F3B-E80B3C77C178}" type="pres">
      <dgm:prSet presAssocID="{2344C886-4256-4BC6-8CE0-299C1B776A11}" presName="rootComposite" presStyleCnt="0"/>
      <dgm:spPr/>
    </dgm:pt>
    <dgm:pt modelId="{971078A8-96DD-4F1C-A3C2-F6590BD67A93}" type="pres">
      <dgm:prSet presAssocID="{2344C886-4256-4BC6-8CE0-299C1B776A11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F84384-0040-4FD0-A425-6FBF7569EE2D}" type="pres">
      <dgm:prSet presAssocID="{2344C886-4256-4BC6-8CE0-299C1B776A11}" presName="rootConnector" presStyleLbl="node2" presStyleIdx="1" presStyleCnt="4"/>
      <dgm:spPr/>
      <dgm:t>
        <a:bodyPr/>
        <a:lstStyle/>
        <a:p>
          <a:endParaRPr lang="ru-RU"/>
        </a:p>
      </dgm:t>
    </dgm:pt>
    <dgm:pt modelId="{5ECED0B3-A15D-4B0C-A509-0540648EACAD}" type="pres">
      <dgm:prSet presAssocID="{2344C886-4256-4BC6-8CE0-299C1B776A11}" presName="hierChild4" presStyleCnt="0"/>
      <dgm:spPr/>
    </dgm:pt>
    <dgm:pt modelId="{CFD5C556-FD23-42E3-8A6D-A63C757D1244}" type="pres">
      <dgm:prSet presAssocID="{2344C886-4256-4BC6-8CE0-299C1B776A11}" presName="hierChild5" presStyleCnt="0"/>
      <dgm:spPr/>
    </dgm:pt>
    <dgm:pt modelId="{1137E537-879F-48FA-8FD5-794C831BF27C}" type="pres">
      <dgm:prSet presAssocID="{416B85C3-301E-4961-B310-504819A0807E}" presName="Name37" presStyleLbl="parChTrans1D2" presStyleIdx="2" presStyleCnt="4"/>
      <dgm:spPr/>
      <dgm:t>
        <a:bodyPr/>
        <a:lstStyle/>
        <a:p>
          <a:endParaRPr lang="ru-RU"/>
        </a:p>
      </dgm:t>
    </dgm:pt>
    <dgm:pt modelId="{449D00B3-0C92-446B-9A40-A11A79E59159}" type="pres">
      <dgm:prSet presAssocID="{8F154C5D-8B59-46B8-81CA-42663F0FD2F0}" presName="hierRoot2" presStyleCnt="0">
        <dgm:presLayoutVars>
          <dgm:hierBranch val="init"/>
        </dgm:presLayoutVars>
      </dgm:prSet>
      <dgm:spPr/>
    </dgm:pt>
    <dgm:pt modelId="{338BB15C-D52C-4A7B-A6B0-01AE4C6A782D}" type="pres">
      <dgm:prSet presAssocID="{8F154C5D-8B59-46B8-81CA-42663F0FD2F0}" presName="rootComposite" presStyleCnt="0"/>
      <dgm:spPr/>
    </dgm:pt>
    <dgm:pt modelId="{3926C161-C643-4ED4-ADE9-9A7CEE648C52}" type="pres">
      <dgm:prSet presAssocID="{8F154C5D-8B59-46B8-81CA-42663F0FD2F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ED2555-F2A9-409B-A471-5CD6B543C152}" type="pres">
      <dgm:prSet presAssocID="{8F154C5D-8B59-46B8-81CA-42663F0FD2F0}" presName="rootConnector" presStyleLbl="node2" presStyleIdx="2" presStyleCnt="4"/>
      <dgm:spPr/>
      <dgm:t>
        <a:bodyPr/>
        <a:lstStyle/>
        <a:p>
          <a:endParaRPr lang="ru-RU"/>
        </a:p>
      </dgm:t>
    </dgm:pt>
    <dgm:pt modelId="{CA2F2693-2FBD-4719-AD47-DC89A5FF53D7}" type="pres">
      <dgm:prSet presAssocID="{8F154C5D-8B59-46B8-81CA-42663F0FD2F0}" presName="hierChild4" presStyleCnt="0"/>
      <dgm:spPr/>
    </dgm:pt>
    <dgm:pt modelId="{DA04F6EE-9B7B-471A-9715-0B482712F355}" type="pres">
      <dgm:prSet presAssocID="{8F154C5D-8B59-46B8-81CA-42663F0FD2F0}" presName="hierChild5" presStyleCnt="0"/>
      <dgm:spPr/>
    </dgm:pt>
    <dgm:pt modelId="{B663EDF1-60E3-464F-AAF1-7FBBD4F15119}" type="pres">
      <dgm:prSet presAssocID="{6618B4F6-6265-47DB-9E98-10F1C9D02250}" presName="Name37" presStyleLbl="parChTrans1D2" presStyleIdx="3" presStyleCnt="4"/>
      <dgm:spPr/>
      <dgm:t>
        <a:bodyPr/>
        <a:lstStyle/>
        <a:p>
          <a:endParaRPr lang="ru-RU"/>
        </a:p>
      </dgm:t>
    </dgm:pt>
    <dgm:pt modelId="{8E17DFD4-CE49-443F-98A6-A07803C56E83}" type="pres">
      <dgm:prSet presAssocID="{86B27859-01D0-4246-B333-4C83786C093E}" presName="hierRoot2" presStyleCnt="0">
        <dgm:presLayoutVars>
          <dgm:hierBranch val="init"/>
        </dgm:presLayoutVars>
      </dgm:prSet>
      <dgm:spPr/>
    </dgm:pt>
    <dgm:pt modelId="{44D90A9C-0051-4325-9842-3E155FFFDD0A}" type="pres">
      <dgm:prSet presAssocID="{86B27859-01D0-4246-B333-4C83786C093E}" presName="rootComposite" presStyleCnt="0"/>
      <dgm:spPr/>
    </dgm:pt>
    <dgm:pt modelId="{E995BD89-C867-40BB-AB5A-A93B27B056D4}" type="pres">
      <dgm:prSet presAssocID="{86B27859-01D0-4246-B333-4C83786C093E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1ECAF8-B99D-4C4B-BA55-8A0E86395440}" type="pres">
      <dgm:prSet presAssocID="{86B27859-01D0-4246-B333-4C83786C093E}" presName="rootConnector" presStyleLbl="node2" presStyleIdx="3" presStyleCnt="4"/>
      <dgm:spPr/>
      <dgm:t>
        <a:bodyPr/>
        <a:lstStyle/>
        <a:p>
          <a:endParaRPr lang="ru-RU"/>
        </a:p>
      </dgm:t>
    </dgm:pt>
    <dgm:pt modelId="{8E4F6BD8-D94C-429F-A2E1-202FB6CFA0EC}" type="pres">
      <dgm:prSet presAssocID="{86B27859-01D0-4246-B333-4C83786C093E}" presName="hierChild4" presStyleCnt="0"/>
      <dgm:spPr/>
    </dgm:pt>
    <dgm:pt modelId="{44A53A9D-7B05-4FBD-A3E5-F81F77AB7E27}" type="pres">
      <dgm:prSet presAssocID="{86B27859-01D0-4246-B333-4C83786C093E}" presName="hierChild5" presStyleCnt="0"/>
      <dgm:spPr/>
    </dgm:pt>
    <dgm:pt modelId="{F767DDC1-3E9B-48ED-B300-02F88F0D1732}" type="pres">
      <dgm:prSet presAssocID="{2531B7C9-AFE8-4EB5-8B19-6539F6C04FA6}" presName="hierChild3" presStyleCnt="0"/>
      <dgm:spPr/>
    </dgm:pt>
  </dgm:ptLst>
  <dgm:cxnLst>
    <dgm:cxn modelId="{A06601A9-E357-4357-9883-B12EC77CABB7}" type="presOf" srcId="{2344C886-4256-4BC6-8CE0-299C1B776A11}" destId="{971078A8-96DD-4F1C-A3C2-F6590BD67A93}" srcOrd="0" destOrd="0" presId="urn:microsoft.com/office/officeart/2005/8/layout/orgChart1"/>
    <dgm:cxn modelId="{1C229216-11D0-404D-B36F-0CE57413ABF8}" type="presOf" srcId="{2344C886-4256-4BC6-8CE0-299C1B776A11}" destId="{59F84384-0040-4FD0-A425-6FBF7569EE2D}" srcOrd="1" destOrd="0" presId="urn:microsoft.com/office/officeart/2005/8/layout/orgChart1"/>
    <dgm:cxn modelId="{9FC08457-DA28-4E81-8428-16BF6A17ADD9}" type="presOf" srcId="{2531B7C9-AFE8-4EB5-8B19-6539F6C04FA6}" destId="{3D7CE100-0EF7-49F9-A605-D213A6319D18}" srcOrd="0" destOrd="0" presId="urn:microsoft.com/office/officeart/2005/8/layout/orgChart1"/>
    <dgm:cxn modelId="{3676D8E8-A28E-4116-8418-C7FE5C8AE599}" type="presOf" srcId="{416B85C3-301E-4961-B310-504819A0807E}" destId="{1137E537-879F-48FA-8FD5-794C831BF27C}" srcOrd="0" destOrd="0" presId="urn:microsoft.com/office/officeart/2005/8/layout/orgChart1"/>
    <dgm:cxn modelId="{7459C0AD-C9CA-4EA9-B18D-77AE07DF5D3F}" type="presOf" srcId="{8F154C5D-8B59-46B8-81CA-42663F0FD2F0}" destId="{02ED2555-F2A9-409B-A471-5CD6B543C152}" srcOrd="1" destOrd="0" presId="urn:microsoft.com/office/officeart/2005/8/layout/orgChart1"/>
    <dgm:cxn modelId="{AF194E47-C11D-486F-A4D4-8F8672B9F346}" type="presOf" srcId="{EEAC6DEE-28CF-439B-81FF-3E752FE97DF8}" destId="{D4C1A616-9E44-48B0-AA7A-A3F600DA3609}" srcOrd="0" destOrd="0" presId="urn:microsoft.com/office/officeart/2005/8/layout/orgChart1"/>
    <dgm:cxn modelId="{E1A596C1-FE6B-4DB0-9D93-E6A6C0CB9C94}" srcId="{2531B7C9-AFE8-4EB5-8B19-6539F6C04FA6}" destId="{8F154C5D-8B59-46B8-81CA-42663F0FD2F0}" srcOrd="2" destOrd="0" parTransId="{416B85C3-301E-4961-B310-504819A0807E}" sibTransId="{399027C8-505F-4570-99F5-A1BBE025E1E1}"/>
    <dgm:cxn modelId="{E1A9BA7C-27EE-4742-87DC-B795B50A3FFB}" type="presOf" srcId="{2531B7C9-AFE8-4EB5-8B19-6539F6C04FA6}" destId="{76C57259-D263-4A33-B146-1AB7D06EF0FF}" srcOrd="1" destOrd="0" presId="urn:microsoft.com/office/officeart/2005/8/layout/orgChart1"/>
    <dgm:cxn modelId="{BB3B73F5-3028-4997-993D-C91970C4AFB2}" type="presOf" srcId="{86B27859-01D0-4246-B333-4C83786C093E}" destId="{E995BD89-C867-40BB-AB5A-A93B27B056D4}" srcOrd="0" destOrd="0" presId="urn:microsoft.com/office/officeart/2005/8/layout/orgChart1"/>
    <dgm:cxn modelId="{CD6B5D05-BB7A-4E4C-8D9C-73E87D670635}" type="presOf" srcId="{E2613716-BC47-48B0-9581-B9CE6D6B42D3}" destId="{E0B8A819-F074-4CD2-AB5F-86A4EF407493}" srcOrd="1" destOrd="0" presId="urn:microsoft.com/office/officeart/2005/8/layout/orgChart1"/>
    <dgm:cxn modelId="{9590679D-8A85-493D-AC2B-6C663CE796CB}" type="presOf" srcId="{6618B4F6-6265-47DB-9E98-10F1C9D02250}" destId="{B663EDF1-60E3-464F-AAF1-7FBBD4F15119}" srcOrd="0" destOrd="0" presId="urn:microsoft.com/office/officeart/2005/8/layout/orgChart1"/>
    <dgm:cxn modelId="{A2E794C0-B2AB-40F7-9CEA-C595E5EA5AB8}" srcId="{2531B7C9-AFE8-4EB5-8B19-6539F6C04FA6}" destId="{2344C886-4256-4BC6-8CE0-299C1B776A11}" srcOrd="1" destOrd="0" parTransId="{EEAC6DEE-28CF-439B-81FF-3E752FE97DF8}" sibTransId="{8D880415-3922-4C46-8FB2-1BBEBEEE0054}"/>
    <dgm:cxn modelId="{774B533A-7BE2-4A9C-8386-0597BC15F345}" srcId="{2531B7C9-AFE8-4EB5-8B19-6539F6C04FA6}" destId="{E2613716-BC47-48B0-9581-B9CE6D6B42D3}" srcOrd="0" destOrd="0" parTransId="{B569F91E-3E84-4D93-AF52-16781B879461}" sibTransId="{2CFA8238-FAF8-43A8-9CF4-A6DE2F582E78}"/>
    <dgm:cxn modelId="{2939DE51-4991-4B2D-955B-3E6F930D9D29}" type="presOf" srcId="{B569F91E-3E84-4D93-AF52-16781B879461}" destId="{172ACBDD-B42E-4545-A7E6-2B0266878C1B}" srcOrd="0" destOrd="0" presId="urn:microsoft.com/office/officeart/2005/8/layout/orgChart1"/>
    <dgm:cxn modelId="{B4A1F7DC-D4AC-4DB0-BD30-2C95DB1B38B7}" type="presOf" srcId="{E2613716-BC47-48B0-9581-B9CE6D6B42D3}" destId="{FDBA81A7-14A1-40A5-804F-FE7C5B62D59C}" srcOrd="0" destOrd="0" presId="urn:microsoft.com/office/officeart/2005/8/layout/orgChart1"/>
    <dgm:cxn modelId="{BDEA3AE8-405D-4C15-874B-3BD999D91026}" srcId="{A43A7A41-0640-4D54-824B-47A881F355B8}" destId="{2531B7C9-AFE8-4EB5-8B19-6539F6C04FA6}" srcOrd="0" destOrd="0" parTransId="{34477252-7E16-47FC-8363-E04B29E9FD14}" sibTransId="{256512F1-464A-406B-ABCF-09CF0E43BB8F}"/>
    <dgm:cxn modelId="{BC4AAF91-2644-4EEF-B7F1-F93F99671857}" srcId="{2531B7C9-AFE8-4EB5-8B19-6539F6C04FA6}" destId="{86B27859-01D0-4246-B333-4C83786C093E}" srcOrd="3" destOrd="0" parTransId="{6618B4F6-6265-47DB-9E98-10F1C9D02250}" sibTransId="{86FCABB8-03AA-45A5-8C14-61F404CDA52B}"/>
    <dgm:cxn modelId="{B30E1DA7-42B7-4396-8651-BE9C74F6D8A3}" type="presOf" srcId="{8F154C5D-8B59-46B8-81CA-42663F0FD2F0}" destId="{3926C161-C643-4ED4-ADE9-9A7CEE648C52}" srcOrd="0" destOrd="0" presId="urn:microsoft.com/office/officeart/2005/8/layout/orgChart1"/>
    <dgm:cxn modelId="{BE52283F-9D42-43B6-8A3E-5CF04DFC9B75}" type="presOf" srcId="{A43A7A41-0640-4D54-824B-47A881F355B8}" destId="{CE1D263E-D877-4176-8911-F988C1909BDF}" srcOrd="0" destOrd="0" presId="urn:microsoft.com/office/officeart/2005/8/layout/orgChart1"/>
    <dgm:cxn modelId="{00911BAB-3470-4347-8EA7-F45523EE4D84}" type="presOf" srcId="{86B27859-01D0-4246-B333-4C83786C093E}" destId="{1F1ECAF8-B99D-4C4B-BA55-8A0E86395440}" srcOrd="1" destOrd="0" presId="urn:microsoft.com/office/officeart/2005/8/layout/orgChart1"/>
    <dgm:cxn modelId="{E3B8430D-AFF9-4C95-930A-2DF9D8EF37D8}" type="presParOf" srcId="{CE1D263E-D877-4176-8911-F988C1909BDF}" destId="{2268539D-5D82-49A1-8E63-D702BD043691}" srcOrd="0" destOrd="0" presId="urn:microsoft.com/office/officeart/2005/8/layout/orgChart1"/>
    <dgm:cxn modelId="{27EDF47E-55D6-4AD6-8B0A-FAB6EF18D3F1}" type="presParOf" srcId="{2268539D-5D82-49A1-8E63-D702BD043691}" destId="{2CC191C0-4653-4787-B8BF-DB4D9597E2E4}" srcOrd="0" destOrd="0" presId="urn:microsoft.com/office/officeart/2005/8/layout/orgChart1"/>
    <dgm:cxn modelId="{125276F3-A87D-485E-86B1-12CECFB0C2EA}" type="presParOf" srcId="{2CC191C0-4653-4787-B8BF-DB4D9597E2E4}" destId="{3D7CE100-0EF7-49F9-A605-D213A6319D18}" srcOrd="0" destOrd="0" presId="urn:microsoft.com/office/officeart/2005/8/layout/orgChart1"/>
    <dgm:cxn modelId="{FFBA4760-C9A8-4C7B-96CE-7F5AE0BF633C}" type="presParOf" srcId="{2CC191C0-4653-4787-B8BF-DB4D9597E2E4}" destId="{76C57259-D263-4A33-B146-1AB7D06EF0FF}" srcOrd="1" destOrd="0" presId="urn:microsoft.com/office/officeart/2005/8/layout/orgChart1"/>
    <dgm:cxn modelId="{1D4DDCBC-F3B2-4667-B380-F6526DCF7C22}" type="presParOf" srcId="{2268539D-5D82-49A1-8E63-D702BD043691}" destId="{27254196-E0F9-42BB-8CAF-0D612773F17C}" srcOrd="1" destOrd="0" presId="urn:microsoft.com/office/officeart/2005/8/layout/orgChart1"/>
    <dgm:cxn modelId="{9EB4DA4A-F1F5-4298-B122-12A2EBB91AAA}" type="presParOf" srcId="{27254196-E0F9-42BB-8CAF-0D612773F17C}" destId="{172ACBDD-B42E-4545-A7E6-2B0266878C1B}" srcOrd="0" destOrd="0" presId="urn:microsoft.com/office/officeart/2005/8/layout/orgChart1"/>
    <dgm:cxn modelId="{7A1512C9-685C-4F91-A9B8-472CFC78B787}" type="presParOf" srcId="{27254196-E0F9-42BB-8CAF-0D612773F17C}" destId="{3F58C81E-1D53-4967-BCFA-EA6704AA8B0D}" srcOrd="1" destOrd="0" presId="urn:microsoft.com/office/officeart/2005/8/layout/orgChart1"/>
    <dgm:cxn modelId="{CDB2C6B3-051B-44F1-896E-CC483BA7EA81}" type="presParOf" srcId="{3F58C81E-1D53-4967-BCFA-EA6704AA8B0D}" destId="{A9A2DCAA-B152-4815-AE9D-55FCA2278054}" srcOrd="0" destOrd="0" presId="urn:microsoft.com/office/officeart/2005/8/layout/orgChart1"/>
    <dgm:cxn modelId="{ECFC75E4-8F55-43E1-BC6E-933C3A63F930}" type="presParOf" srcId="{A9A2DCAA-B152-4815-AE9D-55FCA2278054}" destId="{FDBA81A7-14A1-40A5-804F-FE7C5B62D59C}" srcOrd="0" destOrd="0" presId="urn:microsoft.com/office/officeart/2005/8/layout/orgChart1"/>
    <dgm:cxn modelId="{E6369823-E599-4327-A790-14C63EF3EBC8}" type="presParOf" srcId="{A9A2DCAA-B152-4815-AE9D-55FCA2278054}" destId="{E0B8A819-F074-4CD2-AB5F-86A4EF407493}" srcOrd="1" destOrd="0" presId="urn:microsoft.com/office/officeart/2005/8/layout/orgChart1"/>
    <dgm:cxn modelId="{00B0BDF3-9506-457D-BDD5-327574F3315A}" type="presParOf" srcId="{3F58C81E-1D53-4967-BCFA-EA6704AA8B0D}" destId="{08D044E1-D90E-4E19-92C3-ADC86091C25D}" srcOrd="1" destOrd="0" presId="urn:microsoft.com/office/officeart/2005/8/layout/orgChart1"/>
    <dgm:cxn modelId="{9B5FC91D-CDE0-4323-BB6D-5B48C20F855C}" type="presParOf" srcId="{3F58C81E-1D53-4967-BCFA-EA6704AA8B0D}" destId="{1A696DA8-AAE8-4A13-A429-FABDA71163D6}" srcOrd="2" destOrd="0" presId="urn:microsoft.com/office/officeart/2005/8/layout/orgChart1"/>
    <dgm:cxn modelId="{7FEB1835-22E7-41EC-A09D-5A353583F16F}" type="presParOf" srcId="{27254196-E0F9-42BB-8CAF-0D612773F17C}" destId="{D4C1A616-9E44-48B0-AA7A-A3F600DA3609}" srcOrd="2" destOrd="0" presId="urn:microsoft.com/office/officeart/2005/8/layout/orgChart1"/>
    <dgm:cxn modelId="{6E0CCC51-CE36-40D3-B7D3-0166A3A5668B}" type="presParOf" srcId="{27254196-E0F9-42BB-8CAF-0D612773F17C}" destId="{9F2959D8-8706-40C1-8942-ECB32F5AA68E}" srcOrd="3" destOrd="0" presId="urn:microsoft.com/office/officeart/2005/8/layout/orgChart1"/>
    <dgm:cxn modelId="{F07ADECB-E471-4576-B915-5381AF09BCF7}" type="presParOf" srcId="{9F2959D8-8706-40C1-8942-ECB32F5AA68E}" destId="{0C06C572-CB7C-4859-8F3B-E80B3C77C178}" srcOrd="0" destOrd="0" presId="urn:microsoft.com/office/officeart/2005/8/layout/orgChart1"/>
    <dgm:cxn modelId="{589647DF-8579-4D78-BBE6-11A61EBC41FF}" type="presParOf" srcId="{0C06C572-CB7C-4859-8F3B-E80B3C77C178}" destId="{971078A8-96DD-4F1C-A3C2-F6590BD67A93}" srcOrd="0" destOrd="0" presId="urn:microsoft.com/office/officeart/2005/8/layout/orgChart1"/>
    <dgm:cxn modelId="{3E05361D-2D6E-4011-82EC-C7174B2779D4}" type="presParOf" srcId="{0C06C572-CB7C-4859-8F3B-E80B3C77C178}" destId="{59F84384-0040-4FD0-A425-6FBF7569EE2D}" srcOrd="1" destOrd="0" presId="urn:microsoft.com/office/officeart/2005/8/layout/orgChart1"/>
    <dgm:cxn modelId="{A1A1F472-E7A1-479C-86B2-169DDB12E781}" type="presParOf" srcId="{9F2959D8-8706-40C1-8942-ECB32F5AA68E}" destId="{5ECED0B3-A15D-4B0C-A509-0540648EACAD}" srcOrd="1" destOrd="0" presId="urn:microsoft.com/office/officeart/2005/8/layout/orgChart1"/>
    <dgm:cxn modelId="{1067B60B-AD97-4BAB-8106-430FAFE9AC39}" type="presParOf" srcId="{9F2959D8-8706-40C1-8942-ECB32F5AA68E}" destId="{CFD5C556-FD23-42E3-8A6D-A63C757D1244}" srcOrd="2" destOrd="0" presId="urn:microsoft.com/office/officeart/2005/8/layout/orgChart1"/>
    <dgm:cxn modelId="{342672C8-3105-4153-9516-87AA2BE2CC20}" type="presParOf" srcId="{27254196-E0F9-42BB-8CAF-0D612773F17C}" destId="{1137E537-879F-48FA-8FD5-794C831BF27C}" srcOrd="4" destOrd="0" presId="urn:microsoft.com/office/officeart/2005/8/layout/orgChart1"/>
    <dgm:cxn modelId="{A1F4B964-9DD1-4F73-B2B0-5F437E2B3B93}" type="presParOf" srcId="{27254196-E0F9-42BB-8CAF-0D612773F17C}" destId="{449D00B3-0C92-446B-9A40-A11A79E59159}" srcOrd="5" destOrd="0" presId="urn:microsoft.com/office/officeart/2005/8/layout/orgChart1"/>
    <dgm:cxn modelId="{87024740-071D-4FC1-A9A5-C17381E5E73B}" type="presParOf" srcId="{449D00B3-0C92-446B-9A40-A11A79E59159}" destId="{338BB15C-D52C-4A7B-A6B0-01AE4C6A782D}" srcOrd="0" destOrd="0" presId="urn:microsoft.com/office/officeart/2005/8/layout/orgChart1"/>
    <dgm:cxn modelId="{76488C0A-C226-4792-8598-53DD1D21FA03}" type="presParOf" srcId="{338BB15C-D52C-4A7B-A6B0-01AE4C6A782D}" destId="{3926C161-C643-4ED4-ADE9-9A7CEE648C52}" srcOrd="0" destOrd="0" presId="urn:microsoft.com/office/officeart/2005/8/layout/orgChart1"/>
    <dgm:cxn modelId="{B44D1649-B8B4-44D3-802A-6E14F9D3EAB1}" type="presParOf" srcId="{338BB15C-D52C-4A7B-A6B0-01AE4C6A782D}" destId="{02ED2555-F2A9-409B-A471-5CD6B543C152}" srcOrd="1" destOrd="0" presId="urn:microsoft.com/office/officeart/2005/8/layout/orgChart1"/>
    <dgm:cxn modelId="{4A597C51-4898-4610-8C71-709E4C9C65B1}" type="presParOf" srcId="{449D00B3-0C92-446B-9A40-A11A79E59159}" destId="{CA2F2693-2FBD-4719-AD47-DC89A5FF53D7}" srcOrd="1" destOrd="0" presId="urn:microsoft.com/office/officeart/2005/8/layout/orgChart1"/>
    <dgm:cxn modelId="{767BC0D7-A721-4037-B022-AA6024D8371B}" type="presParOf" srcId="{449D00B3-0C92-446B-9A40-A11A79E59159}" destId="{DA04F6EE-9B7B-471A-9715-0B482712F355}" srcOrd="2" destOrd="0" presId="urn:microsoft.com/office/officeart/2005/8/layout/orgChart1"/>
    <dgm:cxn modelId="{DDEAE458-588A-441E-98FC-37B31B109AD3}" type="presParOf" srcId="{27254196-E0F9-42BB-8CAF-0D612773F17C}" destId="{B663EDF1-60E3-464F-AAF1-7FBBD4F15119}" srcOrd="6" destOrd="0" presId="urn:microsoft.com/office/officeart/2005/8/layout/orgChart1"/>
    <dgm:cxn modelId="{49EDD9AC-F1BD-4251-8A67-95167B56C1CF}" type="presParOf" srcId="{27254196-E0F9-42BB-8CAF-0D612773F17C}" destId="{8E17DFD4-CE49-443F-98A6-A07803C56E83}" srcOrd="7" destOrd="0" presId="urn:microsoft.com/office/officeart/2005/8/layout/orgChart1"/>
    <dgm:cxn modelId="{2A8E821F-DB1E-40CF-A1E1-ACA019218C29}" type="presParOf" srcId="{8E17DFD4-CE49-443F-98A6-A07803C56E83}" destId="{44D90A9C-0051-4325-9842-3E155FFFDD0A}" srcOrd="0" destOrd="0" presId="urn:microsoft.com/office/officeart/2005/8/layout/orgChart1"/>
    <dgm:cxn modelId="{487B553F-60C4-4B8C-9C48-0C317A09A11F}" type="presParOf" srcId="{44D90A9C-0051-4325-9842-3E155FFFDD0A}" destId="{E995BD89-C867-40BB-AB5A-A93B27B056D4}" srcOrd="0" destOrd="0" presId="urn:microsoft.com/office/officeart/2005/8/layout/orgChart1"/>
    <dgm:cxn modelId="{42B9173E-1F95-49C9-9954-1102ABBDD300}" type="presParOf" srcId="{44D90A9C-0051-4325-9842-3E155FFFDD0A}" destId="{1F1ECAF8-B99D-4C4B-BA55-8A0E86395440}" srcOrd="1" destOrd="0" presId="urn:microsoft.com/office/officeart/2005/8/layout/orgChart1"/>
    <dgm:cxn modelId="{A4805C79-6A5E-4E6E-98FE-689BC639A406}" type="presParOf" srcId="{8E17DFD4-CE49-443F-98A6-A07803C56E83}" destId="{8E4F6BD8-D94C-429F-A2E1-202FB6CFA0EC}" srcOrd="1" destOrd="0" presId="urn:microsoft.com/office/officeart/2005/8/layout/orgChart1"/>
    <dgm:cxn modelId="{DA567F44-AB5C-49DE-BD00-F129BC252C01}" type="presParOf" srcId="{8E17DFD4-CE49-443F-98A6-A07803C56E83}" destId="{44A53A9D-7B05-4FBD-A3E5-F81F77AB7E27}" srcOrd="2" destOrd="0" presId="urn:microsoft.com/office/officeart/2005/8/layout/orgChart1"/>
    <dgm:cxn modelId="{F4390783-4D17-4CFE-8404-CDDAD5FDF787}" type="presParOf" srcId="{2268539D-5D82-49A1-8E63-D702BD043691}" destId="{F767DDC1-3E9B-48ED-B300-02F88F0D1732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3A7A41-0640-4D54-824B-47A881F355B8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2613716-BC47-48B0-9581-B9CE6D6B42D3}">
      <dgm:prSet phldrT="[Текст]" custT="1"/>
      <dgm:spPr/>
      <dgm:t>
        <a:bodyPr/>
        <a:lstStyle/>
        <a:p>
          <a:r>
            <a:rPr lang="ru-RU" sz="2800" dirty="0"/>
            <a:t>Подготовкой  </a:t>
          </a:r>
        </a:p>
      </dgm:t>
    </dgm:pt>
    <dgm:pt modelId="{B569F91E-3E84-4D93-AF52-16781B879461}" type="parTrans" cxnId="{774B533A-7BE2-4A9C-8386-0597BC15F345}">
      <dgm:prSet/>
      <dgm:spPr/>
      <dgm:t>
        <a:bodyPr/>
        <a:lstStyle/>
        <a:p>
          <a:endParaRPr lang="ru-RU" sz="2800"/>
        </a:p>
      </dgm:t>
    </dgm:pt>
    <dgm:pt modelId="{2CFA8238-FAF8-43A8-9CF4-A6DE2F582E78}" type="sibTrans" cxnId="{774B533A-7BE2-4A9C-8386-0597BC15F345}">
      <dgm:prSet/>
      <dgm:spPr/>
      <dgm:t>
        <a:bodyPr/>
        <a:lstStyle/>
        <a:p>
          <a:endParaRPr lang="ru-RU" sz="2800"/>
        </a:p>
      </dgm:t>
    </dgm:pt>
    <dgm:pt modelId="{2344C886-4256-4BC6-8CE0-299C1B776A11}">
      <dgm:prSet phldrT="[Текст]" custT="1"/>
      <dgm:spPr/>
      <dgm:t>
        <a:bodyPr/>
        <a:lstStyle/>
        <a:p>
          <a:r>
            <a:rPr lang="ru-RU" sz="2800" dirty="0"/>
            <a:t>Интересами  </a:t>
          </a:r>
        </a:p>
      </dgm:t>
    </dgm:pt>
    <dgm:pt modelId="{EEAC6DEE-28CF-439B-81FF-3E752FE97DF8}" type="parTrans" cxnId="{A2E794C0-B2AB-40F7-9CEA-C595E5EA5AB8}">
      <dgm:prSet/>
      <dgm:spPr/>
      <dgm:t>
        <a:bodyPr/>
        <a:lstStyle/>
        <a:p>
          <a:endParaRPr lang="ru-RU" sz="2800"/>
        </a:p>
      </dgm:t>
    </dgm:pt>
    <dgm:pt modelId="{8D880415-3922-4C46-8FB2-1BBEBEEE0054}" type="sibTrans" cxnId="{A2E794C0-B2AB-40F7-9CEA-C595E5EA5AB8}">
      <dgm:prSet/>
      <dgm:spPr/>
      <dgm:t>
        <a:bodyPr/>
        <a:lstStyle/>
        <a:p>
          <a:endParaRPr lang="ru-RU" sz="2800"/>
        </a:p>
      </dgm:t>
    </dgm:pt>
    <dgm:pt modelId="{8F154C5D-8B59-46B8-81CA-42663F0FD2F0}">
      <dgm:prSet phldrT="[Текст]" custT="1"/>
      <dgm:spPr/>
      <dgm:t>
        <a:bodyPr/>
        <a:lstStyle/>
        <a:p>
          <a:r>
            <a:rPr lang="ru-RU" sz="2800" dirty="0"/>
            <a:t>Темпом обучения  </a:t>
          </a:r>
        </a:p>
      </dgm:t>
    </dgm:pt>
    <dgm:pt modelId="{416B85C3-301E-4961-B310-504819A0807E}" type="parTrans" cxnId="{E1A596C1-FE6B-4DB0-9D93-E6A6C0CB9C94}">
      <dgm:prSet/>
      <dgm:spPr/>
      <dgm:t>
        <a:bodyPr/>
        <a:lstStyle/>
        <a:p>
          <a:endParaRPr lang="ru-RU" sz="2800"/>
        </a:p>
      </dgm:t>
    </dgm:pt>
    <dgm:pt modelId="{399027C8-505F-4570-99F5-A1BBE025E1E1}" type="sibTrans" cxnId="{E1A596C1-FE6B-4DB0-9D93-E6A6C0CB9C94}">
      <dgm:prSet/>
      <dgm:spPr/>
      <dgm:t>
        <a:bodyPr/>
        <a:lstStyle/>
        <a:p>
          <a:endParaRPr lang="ru-RU" sz="2800"/>
        </a:p>
      </dgm:t>
    </dgm:pt>
    <dgm:pt modelId="{2531B7C9-AFE8-4EB5-8B19-6539F6C04FA6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/>
            <a:t>В соответствии с характеристиками ученика </a:t>
          </a:r>
        </a:p>
      </dgm:t>
    </dgm:pt>
    <dgm:pt modelId="{256512F1-464A-406B-ABCF-09CF0E43BB8F}" type="sibTrans" cxnId="{BDEA3AE8-405D-4C15-874B-3BD999D91026}">
      <dgm:prSet/>
      <dgm:spPr/>
      <dgm:t>
        <a:bodyPr/>
        <a:lstStyle/>
        <a:p>
          <a:endParaRPr lang="ru-RU" sz="2800"/>
        </a:p>
      </dgm:t>
    </dgm:pt>
    <dgm:pt modelId="{34477252-7E16-47FC-8363-E04B29E9FD14}" type="parTrans" cxnId="{BDEA3AE8-405D-4C15-874B-3BD999D91026}">
      <dgm:prSet/>
      <dgm:spPr/>
      <dgm:t>
        <a:bodyPr/>
        <a:lstStyle/>
        <a:p>
          <a:endParaRPr lang="ru-RU" sz="2800"/>
        </a:p>
      </dgm:t>
    </dgm:pt>
    <dgm:pt modelId="{CE1D263E-D877-4176-8911-F988C1909BDF}" type="pres">
      <dgm:prSet presAssocID="{A43A7A41-0640-4D54-824B-47A881F355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68539D-5D82-49A1-8E63-D702BD043691}" type="pres">
      <dgm:prSet presAssocID="{2531B7C9-AFE8-4EB5-8B19-6539F6C04FA6}" presName="hierRoot1" presStyleCnt="0">
        <dgm:presLayoutVars>
          <dgm:hierBranch val="init"/>
        </dgm:presLayoutVars>
      </dgm:prSet>
      <dgm:spPr/>
    </dgm:pt>
    <dgm:pt modelId="{2CC191C0-4653-4787-B8BF-DB4D9597E2E4}" type="pres">
      <dgm:prSet presAssocID="{2531B7C9-AFE8-4EB5-8B19-6539F6C04FA6}" presName="rootComposite1" presStyleCnt="0"/>
      <dgm:spPr/>
    </dgm:pt>
    <dgm:pt modelId="{3D7CE100-0EF7-49F9-A605-D213A6319D18}" type="pres">
      <dgm:prSet presAssocID="{2531B7C9-AFE8-4EB5-8B19-6539F6C04FA6}" presName="rootText1" presStyleLbl="node0" presStyleIdx="0" presStyleCnt="1" custScaleX="2471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C57259-D263-4A33-B146-1AB7D06EF0FF}" type="pres">
      <dgm:prSet presAssocID="{2531B7C9-AFE8-4EB5-8B19-6539F6C04FA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7254196-E0F9-42BB-8CAF-0D612773F17C}" type="pres">
      <dgm:prSet presAssocID="{2531B7C9-AFE8-4EB5-8B19-6539F6C04FA6}" presName="hierChild2" presStyleCnt="0"/>
      <dgm:spPr/>
    </dgm:pt>
    <dgm:pt modelId="{172ACBDD-B42E-4545-A7E6-2B0266878C1B}" type="pres">
      <dgm:prSet presAssocID="{B569F91E-3E84-4D93-AF52-16781B87946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F58C81E-1D53-4967-BCFA-EA6704AA8B0D}" type="pres">
      <dgm:prSet presAssocID="{E2613716-BC47-48B0-9581-B9CE6D6B42D3}" presName="hierRoot2" presStyleCnt="0">
        <dgm:presLayoutVars>
          <dgm:hierBranch val="init"/>
        </dgm:presLayoutVars>
      </dgm:prSet>
      <dgm:spPr/>
    </dgm:pt>
    <dgm:pt modelId="{A9A2DCAA-B152-4815-AE9D-55FCA2278054}" type="pres">
      <dgm:prSet presAssocID="{E2613716-BC47-48B0-9581-B9CE6D6B42D3}" presName="rootComposite" presStyleCnt="0"/>
      <dgm:spPr/>
    </dgm:pt>
    <dgm:pt modelId="{FDBA81A7-14A1-40A5-804F-FE7C5B62D59C}" type="pres">
      <dgm:prSet presAssocID="{E2613716-BC47-48B0-9581-B9CE6D6B42D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B8A819-F074-4CD2-AB5F-86A4EF407493}" type="pres">
      <dgm:prSet presAssocID="{E2613716-BC47-48B0-9581-B9CE6D6B42D3}" presName="rootConnector" presStyleLbl="node2" presStyleIdx="0" presStyleCnt="3"/>
      <dgm:spPr/>
      <dgm:t>
        <a:bodyPr/>
        <a:lstStyle/>
        <a:p>
          <a:endParaRPr lang="ru-RU"/>
        </a:p>
      </dgm:t>
    </dgm:pt>
    <dgm:pt modelId="{08D044E1-D90E-4E19-92C3-ADC86091C25D}" type="pres">
      <dgm:prSet presAssocID="{E2613716-BC47-48B0-9581-B9CE6D6B42D3}" presName="hierChild4" presStyleCnt="0"/>
      <dgm:spPr/>
    </dgm:pt>
    <dgm:pt modelId="{1A696DA8-AAE8-4A13-A429-FABDA71163D6}" type="pres">
      <dgm:prSet presAssocID="{E2613716-BC47-48B0-9581-B9CE6D6B42D3}" presName="hierChild5" presStyleCnt="0"/>
      <dgm:spPr/>
    </dgm:pt>
    <dgm:pt modelId="{D4C1A616-9E44-48B0-AA7A-A3F600DA3609}" type="pres">
      <dgm:prSet presAssocID="{EEAC6DEE-28CF-439B-81FF-3E752FE97DF8}" presName="Name37" presStyleLbl="parChTrans1D2" presStyleIdx="1" presStyleCnt="3"/>
      <dgm:spPr/>
      <dgm:t>
        <a:bodyPr/>
        <a:lstStyle/>
        <a:p>
          <a:endParaRPr lang="ru-RU"/>
        </a:p>
      </dgm:t>
    </dgm:pt>
    <dgm:pt modelId="{9F2959D8-8706-40C1-8942-ECB32F5AA68E}" type="pres">
      <dgm:prSet presAssocID="{2344C886-4256-4BC6-8CE0-299C1B776A11}" presName="hierRoot2" presStyleCnt="0">
        <dgm:presLayoutVars>
          <dgm:hierBranch val="init"/>
        </dgm:presLayoutVars>
      </dgm:prSet>
      <dgm:spPr/>
    </dgm:pt>
    <dgm:pt modelId="{0C06C572-CB7C-4859-8F3B-E80B3C77C178}" type="pres">
      <dgm:prSet presAssocID="{2344C886-4256-4BC6-8CE0-299C1B776A11}" presName="rootComposite" presStyleCnt="0"/>
      <dgm:spPr/>
    </dgm:pt>
    <dgm:pt modelId="{971078A8-96DD-4F1C-A3C2-F6590BD67A93}" type="pres">
      <dgm:prSet presAssocID="{2344C886-4256-4BC6-8CE0-299C1B776A1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F84384-0040-4FD0-A425-6FBF7569EE2D}" type="pres">
      <dgm:prSet presAssocID="{2344C886-4256-4BC6-8CE0-299C1B776A11}" presName="rootConnector" presStyleLbl="node2" presStyleIdx="1" presStyleCnt="3"/>
      <dgm:spPr/>
      <dgm:t>
        <a:bodyPr/>
        <a:lstStyle/>
        <a:p>
          <a:endParaRPr lang="ru-RU"/>
        </a:p>
      </dgm:t>
    </dgm:pt>
    <dgm:pt modelId="{5ECED0B3-A15D-4B0C-A509-0540648EACAD}" type="pres">
      <dgm:prSet presAssocID="{2344C886-4256-4BC6-8CE0-299C1B776A11}" presName="hierChild4" presStyleCnt="0"/>
      <dgm:spPr/>
    </dgm:pt>
    <dgm:pt modelId="{CFD5C556-FD23-42E3-8A6D-A63C757D1244}" type="pres">
      <dgm:prSet presAssocID="{2344C886-4256-4BC6-8CE0-299C1B776A11}" presName="hierChild5" presStyleCnt="0"/>
      <dgm:spPr/>
    </dgm:pt>
    <dgm:pt modelId="{1137E537-879F-48FA-8FD5-794C831BF27C}" type="pres">
      <dgm:prSet presAssocID="{416B85C3-301E-4961-B310-504819A0807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49D00B3-0C92-446B-9A40-A11A79E59159}" type="pres">
      <dgm:prSet presAssocID="{8F154C5D-8B59-46B8-81CA-42663F0FD2F0}" presName="hierRoot2" presStyleCnt="0">
        <dgm:presLayoutVars>
          <dgm:hierBranch val="init"/>
        </dgm:presLayoutVars>
      </dgm:prSet>
      <dgm:spPr/>
    </dgm:pt>
    <dgm:pt modelId="{338BB15C-D52C-4A7B-A6B0-01AE4C6A782D}" type="pres">
      <dgm:prSet presAssocID="{8F154C5D-8B59-46B8-81CA-42663F0FD2F0}" presName="rootComposite" presStyleCnt="0"/>
      <dgm:spPr/>
    </dgm:pt>
    <dgm:pt modelId="{3926C161-C643-4ED4-ADE9-9A7CEE648C52}" type="pres">
      <dgm:prSet presAssocID="{8F154C5D-8B59-46B8-81CA-42663F0FD2F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ED2555-F2A9-409B-A471-5CD6B543C152}" type="pres">
      <dgm:prSet presAssocID="{8F154C5D-8B59-46B8-81CA-42663F0FD2F0}" presName="rootConnector" presStyleLbl="node2" presStyleIdx="2" presStyleCnt="3"/>
      <dgm:spPr/>
      <dgm:t>
        <a:bodyPr/>
        <a:lstStyle/>
        <a:p>
          <a:endParaRPr lang="ru-RU"/>
        </a:p>
      </dgm:t>
    </dgm:pt>
    <dgm:pt modelId="{CA2F2693-2FBD-4719-AD47-DC89A5FF53D7}" type="pres">
      <dgm:prSet presAssocID="{8F154C5D-8B59-46B8-81CA-42663F0FD2F0}" presName="hierChild4" presStyleCnt="0"/>
      <dgm:spPr/>
    </dgm:pt>
    <dgm:pt modelId="{DA04F6EE-9B7B-471A-9715-0B482712F355}" type="pres">
      <dgm:prSet presAssocID="{8F154C5D-8B59-46B8-81CA-42663F0FD2F0}" presName="hierChild5" presStyleCnt="0"/>
      <dgm:spPr/>
    </dgm:pt>
    <dgm:pt modelId="{F767DDC1-3E9B-48ED-B300-02F88F0D1732}" type="pres">
      <dgm:prSet presAssocID="{2531B7C9-AFE8-4EB5-8B19-6539F6C04FA6}" presName="hierChild3" presStyleCnt="0"/>
      <dgm:spPr/>
    </dgm:pt>
  </dgm:ptLst>
  <dgm:cxnLst>
    <dgm:cxn modelId="{2CFC9C81-4B4C-4FF5-8F7C-2FC5F84C72A3}" type="presOf" srcId="{A43A7A41-0640-4D54-824B-47A881F355B8}" destId="{CE1D263E-D877-4176-8911-F988C1909BDF}" srcOrd="0" destOrd="0" presId="urn:microsoft.com/office/officeart/2005/8/layout/orgChart1"/>
    <dgm:cxn modelId="{E1A596C1-FE6B-4DB0-9D93-E6A6C0CB9C94}" srcId="{2531B7C9-AFE8-4EB5-8B19-6539F6C04FA6}" destId="{8F154C5D-8B59-46B8-81CA-42663F0FD2F0}" srcOrd="2" destOrd="0" parTransId="{416B85C3-301E-4961-B310-504819A0807E}" sibTransId="{399027C8-505F-4570-99F5-A1BBE025E1E1}"/>
    <dgm:cxn modelId="{BC3D0094-F503-4462-B67D-7A266EF5FBD9}" type="presOf" srcId="{8F154C5D-8B59-46B8-81CA-42663F0FD2F0}" destId="{3926C161-C643-4ED4-ADE9-9A7CEE648C52}" srcOrd="0" destOrd="0" presId="urn:microsoft.com/office/officeart/2005/8/layout/orgChart1"/>
    <dgm:cxn modelId="{82F16A7B-5527-4366-9971-4D2CA0596F3C}" type="presOf" srcId="{E2613716-BC47-48B0-9581-B9CE6D6B42D3}" destId="{FDBA81A7-14A1-40A5-804F-FE7C5B62D59C}" srcOrd="0" destOrd="0" presId="urn:microsoft.com/office/officeart/2005/8/layout/orgChart1"/>
    <dgm:cxn modelId="{E57AF34E-AB7B-4D3F-AE5F-1E82D11972AE}" type="presOf" srcId="{416B85C3-301E-4961-B310-504819A0807E}" destId="{1137E537-879F-48FA-8FD5-794C831BF27C}" srcOrd="0" destOrd="0" presId="urn:microsoft.com/office/officeart/2005/8/layout/orgChart1"/>
    <dgm:cxn modelId="{BDEA3AE8-405D-4C15-874B-3BD999D91026}" srcId="{A43A7A41-0640-4D54-824B-47A881F355B8}" destId="{2531B7C9-AFE8-4EB5-8B19-6539F6C04FA6}" srcOrd="0" destOrd="0" parTransId="{34477252-7E16-47FC-8363-E04B29E9FD14}" sibTransId="{256512F1-464A-406B-ABCF-09CF0E43BB8F}"/>
    <dgm:cxn modelId="{656E236B-226A-45A3-9C2E-D8108C42D5FA}" type="presOf" srcId="{E2613716-BC47-48B0-9581-B9CE6D6B42D3}" destId="{E0B8A819-F074-4CD2-AB5F-86A4EF407493}" srcOrd="1" destOrd="0" presId="urn:microsoft.com/office/officeart/2005/8/layout/orgChart1"/>
    <dgm:cxn modelId="{774B533A-7BE2-4A9C-8386-0597BC15F345}" srcId="{2531B7C9-AFE8-4EB5-8B19-6539F6C04FA6}" destId="{E2613716-BC47-48B0-9581-B9CE6D6B42D3}" srcOrd="0" destOrd="0" parTransId="{B569F91E-3E84-4D93-AF52-16781B879461}" sibTransId="{2CFA8238-FAF8-43A8-9CF4-A6DE2F582E78}"/>
    <dgm:cxn modelId="{B300299B-E98B-4C58-8191-BD66D2DD670A}" type="presOf" srcId="{2344C886-4256-4BC6-8CE0-299C1B776A11}" destId="{59F84384-0040-4FD0-A425-6FBF7569EE2D}" srcOrd="1" destOrd="0" presId="urn:microsoft.com/office/officeart/2005/8/layout/orgChart1"/>
    <dgm:cxn modelId="{80BBDE89-A716-468D-A83F-35D4E0728240}" type="presOf" srcId="{2344C886-4256-4BC6-8CE0-299C1B776A11}" destId="{971078A8-96DD-4F1C-A3C2-F6590BD67A93}" srcOrd="0" destOrd="0" presId="urn:microsoft.com/office/officeart/2005/8/layout/orgChart1"/>
    <dgm:cxn modelId="{A5DC0E3E-4B41-4BD7-84CB-309E7E75AB26}" type="presOf" srcId="{8F154C5D-8B59-46B8-81CA-42663F0FD2F0}" destId="{02ED2555-F2A9-409B-A471-5CD6B543C152}" srcOrd="1" destOrd="0" presId="urn:microsoft.com/office/officeart/2005/8/layout/orgChart1"/>
    <dgm:cxn modelId="{247BE81C-079F-4694-B1C3-A87D81D50A4E}" type="presOf" srcId="{B569F91E-3E84-4D93-AF52-16781B879461}" destId="{172ACBDD-B42E-4545-A7E6-2B0266878C1B}" srcOrd="0" destOrd="0" presId="urn:microsoft.com/office/officeart/2005/8/layout/orgChart1"/>
    <dgm:cxn modelId="{85364C50-AA74-46FE-8331-639117F2F587}" type="presOf" srcId="{2531B7C9-AFE8-4EB5-8B19-6539F6C04FA6}" destId="{3D7CE100-0EF7-49F9-A605-D213A6319D18}" srcOrd="0" destOrd="0" presId="urn:microsoft.com/office/officeart/2005/8/layout/orgChart1"/>
    <dgm:cxn modelId="{98908B85-9B02-4B61-BB0E-669597287EA4}" type="presOf" srcId="{2531B7C9-AFE8-4EB5-8B19-6539F6C04FA6}" destId="{76C57259-D263-4A33-B146-1AB7D06EF0FF}" srcOrd="1" destOrd="0" presId="urn:microsoft.com/office/officeart/2005/8/layout/orgChart1"/>
    <dgm:cxn modelId="{81F70633-C53B-4FB5-B759-EE848C2066AF}" type="presOf" srcId="{EEAC6DEE-28CF-439B-81FF-3E752FE97DF8}" destId="{D4C1A616-9E44-48B0-AA7A-A3F600DA3609}" srcOrd="0" destOrd="0" presId="urn:microsoft.com/office/officeart/2005/8/layout/orgChart1"/>
    <dgm:cxn modelId="{A2E794C0-B2AB-40F7-9CEA-C595E5EA5AB8}" srcId="{2531B7C9-AFE8-4EB5-8B19-6539F6C04FA6}" destId="{2344C886-4256-4BC6-8CE0-299C1B776A11}" srcOrd="1" destOrd="0" parTransId="{EEAC6DEE-28CF-439B-81FF-3E752FE97DF8}" sibTransId="{8D880415-3922-4C46-8FB2-1BBEBEEE0054}"/>
    <dgm:cxn modelId="{5DFF3231-B196-46E0-A2D3-D91684BBA5A0}" type="presParOf" srcId="{CE1D263E-D877-4176-8911-F988C1909BDF}" destId="{2268539D-5D82-49A1-8E63-D702BD043691}" srcOrd="0" destOrd="0" presId="urn:microsoft.com/office/officeart/2005/8/layout/orgChart1"/>
    <dgm:cxn modelId="{574209B3-5EE5-41F0-A180-A1A9AA7DE81E}" type="presParOf" srcId="{2268539D-5D82-49A1-8E63-D702BD043691}" destId="{2CC191C0-4653-4787-B8BF-DB4D9597E2E4}" srcOrd="0" destOrd="0" presId="urn:microsoft.com/office/officeart/2005/8/layout/orgChart1"/>
    <dgm:cxn modelId="{276261D0-5E68-4662-8525-D6147739CA4D}" type="presParOf" srcId="{2CC191C0-4653-4787-B8BF-DB4D9597E2E4}" destId="{3D7CE100-0EF7-49F9-A605-D213A6319D18}" srcOrd="0" destOrd="0" presId="urn:microsoft.com/office/officeart/2005/8/layout/orgChart1"/>
    <dgm:cxn modelId="{243B7DD4-FA53-450C-AEC2-53BEAC0B7BAB}" type="presParOf" srcId="{2CC191C0-4653-4787-B8BF-DB4D9597E2E4}" destId="{76C57259-D263-4A33-B146-1AB7D06EF0FF}" srcOrd="1" destOrd="0" presId="urn:microsoft.com/office/officeart/2005/8/layout/orgChart1"/>
    <dgm:cxn modelId="{40233360-FC96-4A6A-9B78-4BBF0E4110B7}" type="presParOf" srcId="{2268539D-5D82-49A1-8E63-D702BD043691}" destId="{27254196-E0F9-42BB-8CAF-0D612773F17C}" srcOrd="1" destOrd="0" presId="urn:microsoft.com/office/officeart/2005/8/layout/orgChart1"/>
    <dgm:cxn modelId="{D8E64FCC-6C60-4661-8995-21C69DE8933E}" type="presParOf" srcId="{27254196-E0F9-42BB-8CAF-0D612773F17C}" destId="{172ACBDD-B42E-4545-A7E6-2B0266878C1B}" srcOrd="0" destOrd="0" presId="urn:microsoft.com/office/officeart/2005/8/layout/orgChart1"/>
    <dgm:cxn modelId="{14622DC1-9E34-4092-92F3-C0535C182D2C}" type="presParOf" srcId="{27254196-E0F9-42BB-8CAF-0D612773F17C}" destId="{3F58C81E-1D53-4967-BCFA-EA6704AA8B0D}" srcOrd="1" destOrd="0" presId="urn:microsoft.com/office/officeart/2005/8/layout/orgChart1"/>
    <dgm:cxn modelId="{EA62B73C-9C8E-4957-917B-B0DFE22C9A23}" type="presParOf" srcId="{3F58C81E-1D53-4967-BCFA-EA6704AA8B0D}" destId="{A9A2DCAA-B152-4815-AE9D-55FCA2278054}" srcOrd="0" destOrd="0" presId="urn:microsoft.com/office/officeart/2005/8/layout/orgChart1"/>
    <dgm:cxn modelId="{333938DB-BA26-4DE4-8D7A-81F140B4E74A}" type="presParOf" srcId="{A9A2DCAA-B152-4815-AE9D-55FCA2278054}" destId="{FDBA81A7-14A1-40A5-804F-FE7C5B62D59C}" srcOrd="0" destOrd="0" presId="urn:microsoft.com/office/officeart/2005/8/layout/orgChart1"/>
    <dgm:cxn modelId="{341D39C0-A997-4774-B1DD-18FF80EF828A}" type="presParOf" srcId="{A9A2DCAA-B152-4815-AE9D-55FCA2278054}" destId="{E0B8A819-F074-4CD2-AB5F-86A4EF407493}" srcOrd="1" destOrd="0" presId="urn:microsoft.com/office/officeart/2005/8/layout/orgChart1"/>
    <dgm:cxn modelId="{C3DEF5F1-60FF-48DB-B11B-12547766F4D0}" type="presParOf" srcId="{3F58C81E-1D53-4967-BCFA-EA6704AA8B0D}" destId="{08D044E1-D90E-4E19-92C3-ADC86091C25D}" srcOrd="1" destOrd="0" presId="urn:microsoft.com/office/officeart/2005/8/layout/orgChart1"/>
    <dgm:cxn modelId="{27BAAFE2-1C52-4820-89CE-987F1733A913}" type="presParOf" srcId="{3F58C81E-1D53-4967-BCFA-EA6704AA8B0D}" destId="{1A696DA8-AAE8-4A13-A429-FABDA71163D6}" srcOrd="2" destOrd="0" presId="urn:microsoft.com/office/officeart/2005/8/layout/orgChart1"/>
    <dgm:cxn modelId="{0468F8BA-9CEA-4E1B-8CAE-5C479E73C335}" type="presParOf" srcId="{27254196-E0F9-42BB-8CAF-0D612773F17C}" destId="{D4C1A616-9E44-48B0-AA7A-A3F600DA3609}" srcOrd="2" destOrd="0" presId="urn:microsoft.com/office/officeart/2005/8/layout/orgChart1"/>
    <dgm:cxn modelId="{8EF42D70-EEE7-411A-9E58-26CD14A7662C}" type="presParOf" srcId="{27254196-E0F9-42BB-8CAF-0D612773F17C}" destId="{9F2959D8-8706-40C1-8942-ECB32F5AA68E}" srcOrd="3" destOrd="0" presId="urn:microsoft.com/office/officeart/2005/8/layout/orgChart1"/>
    <dgm:cxn modelId="{96C2C918-BC7C-4855-9B5F-5466D4971256}" type="presParOf" srcId="{9F2959D8-8706-40C1-8942-ECB32F5AA68E}" destId="{0C06C572-CB7C-4859-8F3B-E80B3C77C178}" srcOrd="0" destOrd="0" presId="urn:microsoft.com/office/officeart/2005/8/layout/orgChart1"/>
    <dgm:cxn modelId="{6BC7E209-E484-4CAE-B9BE-B79194562702}" type="presParOf" srcId="{0C06C572-CB7C-4859-8F3B-E80B3C77C178}" destId="{971078A8-96DD-4F1C-A3C2-F6590BD67A93}" srcOrd="0" destOrd="0" presId="urn:microsoft.com/office/officeart/2005/8/layout/orgChart1"/>
    <dgm:cxn modelId="{4580C966-FE62-4DA3-BED1-6E53A81A0C8F}" type="presParOf" srcId="{0C06C572-CB7C-4859-8F3B-E80B3C77C178}" destId="{59F84384-0040-4FD0-A425-6FBF7569EE2D}" srcOrd="1" destOrd="0" presId="urn:microsoft.com/office/officeart/2005/8/layout/orgChart1"/>
    <dgm:cxn modelId="{BCEA37CB-5EEC-4A90-B40E-027A8FA75B07}" type="presParOf" srcId="{9F2959D8-8706-40C1-8942-ECB32F5AA68E}" destId="{5ECED0B3-A15D-4B0C-A509-0540648EACAD}" srcOrd="1" destOrd="0" presId="urn:microsoft.com/office/officeart/2005/8/layout/orgChart1"/>
    <dgm:cxn modelId="{30DF87F3-DCCA-45A4-B004-C2ADCCFA3D63}" type="presParOf" srcId="{9F2959D8-8706-40C1-8942-ECB32F5AA68E}" destId="{CFD5C556-FD23-42E3-8A6D-A63C757D1244}" srcOrd="2" destOrd="0" presId="urn:microsoft.com/office/officeart/2005/8/layout/orgChart1"/>
    <dgm:cxn modelId="{6EC5C4E5-CC7D-479D-8765-1B381E698631}" type="presParOf" srcId="{27254196-E0F9-42BB-8CAF-0D612773F17C}" destId="{1137E537-879F-48FA-8FD5-794C831BF27C}" srcOrd="4" destOrd="0" presId="urn:microsoft.com/office/officeart/2005/8/layout/orgChart1"/>
    <dgm:cxn modelId="{0312B1C4-4785-422B-BFAF-FB46945F3138}" type="presParOf" srcId="{27254196-E0F9-42BB-8CAF-0D612773F17C}" destId="{449D00B3-0C92-446B-9A40-A11A79E59159}" srcOrd="5" destOrd="0" presId="urn:microsoft.com/office/officeart/2005/8/layout/orgChart1"/>
    <dgm:cxn modelId="{2157BC67-86EF-4DE7-AD84-CD65303F8C0B}" type="presParOf" srcId="{449D00B3-0C92-446B-9A40-A11A79E59159}" destId="{338BB15C-D52C-4A7B-A6B0-01AE4C6A782D}" srcOrd="0" destOrd="0" presId="urn:microsoft.com/office/officeart/2005/8/layout/orgChart1"/>
    <dgm:cxn modelId="{D857726B-5B4C-4C99-9F22-D16567659B4D}" type="presParOf" srcId="{338BB15C-D52C-4A7B-A6B0-01AE4C6A782D}" destId="{3926C161-C643-4ED4-ADE9-9A7CEE648C52}" srcOrd="0" destOrd="0" presId="urn:microsoft.com/office/officeart/2005/8/layout/orgChart1"/>
    <dgm:cxn modelId="{88D15D52-3CCE-480F-A373-A96E675632C4}" type="presParOf" srcId="{338BB15C-D52C-4A7B-A6B0-01AE4C6A782D}" destId="{02ED2555-F2A9-409B-A471-5CD6B543C152}" srcOrd="1" destOrd="0" presId="urn:microsoft.com/office/officeart/2005/8/layout/orgChart1"/>
    <dgm:cxn modelId="{D4A2549C-5BC1-4C49-962B-D97E040148EE}" type="presParOf" srcId="{449D00B3-0C92-446B-9A40-A11A79E59159}" destId="{CA2F2693-2FBD-4719-AD47-DC89A5FF53D7}" srcOrd="1" destOrd="0" presId="urn:microsoft.com/office/officeart/2005/8/layout/orgChart1"/>
    <dgm:cxn modelId="{293436BA-EA1E-4E4A-8BF8-45FBA95AC6CF}" type="presParOf" srcId="{449D00B3-0C92-446B-9A40-A11A79E59159}" destId="{DA04F6EE-9B7B-471A-9715-0B482712F355}" srcOrd="2" destOrd="0" presId="urn:microsoft.com/office/officeart/2005/8/layout/orgChart1"/>
    <dgm:cxn modelId="{BD9C023A-0563-4D47-B4F8-54C128587621}" type="presParOf" srcId="{2268539D-5D82-49A1-8E63-D702BD043691}" destId="{F767DDC1-3E9B-48ED-B300-02F88F0D1732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181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5843" name="Заметки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5844" name="Номер слайда 3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fld id="{9575E21D-6B62-4D7B-99AD-9F5CF169917A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35000" y="914400"/>
            <a:ext cx="8128000" cy="4572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800" y="57912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5010" y="11579579"/>
            <a:ext cx="29718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7D4C8B4-A719-423D-84B6-0E380033F96F}" type="slidenum">
              <a:rPr lang="ru-RU" altLang="ru-RU">
                <a:latin typeface="Calibri" pitchFamily="34" charset="0"/>
              </a:rPr>
              <a:pPr/>
              <a:t>17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r>
              <a:rPr lang="ru-RU" dirty="0" err="1"/>
              <a:t>Проактивная</a:t>
            </a:r>
            <a:r>
              <a:rPr lang="ru-RU" dirty="0"/>
              <a:t> — учитель заранее предусматривает и целенаправленно проектирует вариативность обучения, исходя из различий между учащимися.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11580284"/>
            <a:ext cx="2971800" cy="609600"/>
          </a:xfrm>
          <a:prstGeom prst="rect">
            <a:avLst/>
          </a:prstGeom>
        </p:spPr>
        <p:txBody>
          <a:bodyPr/>
          <a:lstStyle/>
          <a:p>
            <a:fld id="{CD7850E6-0A58-402B-AD9F-19AB5EFB758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35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167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ebef7faf70_0_19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C101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Lara </a:t>
            </a:r>
            <a:r>
              <a:rPr lang="en-US" dirty="0" err="1">
                <a:solidFill>
                  <a:srgbClr val="0C101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Natout</a:t>
            </a:r>
            <a:r>
              <a:rPr lang="en-US" dirty="0">
                <a:solidFill>
                  <a:srgbClr val="0C1014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| Inclusive Education Specialist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4" name="Google Shape;274;g3ebef7faf7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067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65EAC-C17A-4B80-A99C-A9EFCB94C67F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46BB44-C12E-4CB4-89F6-1B8DBA35BC9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104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67A07-554B-4D1D-BEE7-CEDB25DFF0B6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C050C-B3D3-44A4-A3CF-F53DC77EC6A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7598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2B4A2-74FD-404F-A48D-7C8D29D88828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82DB7-53E8-4669-B01F-8E0C1A4641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2212556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7DE3E-6A71-4807-A2CB-05A6AA5F11FF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E7C83-81C8-48D2-8E94-EB343097CCE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769501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EB3D8-9986-4F91-AFF1-DA55BC4D3E51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55212A-4AF0-4FC3-9542-E7E3CF8C713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0535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12ACB-C7ED-4CCA-A30D-8F33AC98552A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D9112-8FE4-464D-B0D6-91B70A14B9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4073421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781F8-ADC9-44A4-9CD4-7B968C0E3B66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A0A4B-28D9-4336-A410-4113AB0EC4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1688603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0CAAB-E828-4360-B06E-87FD62000D2E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3B343-F268-4F1E-A651-CAA7B17BD5B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9701413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FD099-4C03-47CF-AF67-8CE8659D70A3}" type="datetimeFigureOut">
              <a:rPr lang="ru-RU"/>
              <a:pPr>
                <a:defRPr/>
              </a:pPr>
              <a:t>31.08.2026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orbel" pitchFamily="34" charset="0"/>
              </a:defRPr>
            </a:lvl1pPr>
          </a:lstStyle>
          <a:p>
            <a:pPr>
              <a:defRPr/>
            </a:pPr>
            <a:fld id="{68BA5EC5-76FE-4141-990C-7901C36049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586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8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DE951-CC22-49FB-9BAD-E5143CE19CCA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7" name="Footer Placeholder 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863" y="6235700"/>
            <a:ext cx="5124450" cy="320675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28282B-BD6A-4A0D-AE71-F5B0086F861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677764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fld id="{4EA771B7-9FE6-4940-ADCD-121D773A96CF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7" name="Footer Placeholder 8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863" y="6235700"/>
            <a:ext cx="5124450" cy="320675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285AAC-867E-434F-8A42-FEB4C8950DC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641243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2230438" y="965200"/>
            <a:ext cx="7731125" cy="118745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0438" y="2638425"/>
            <a:ext cx="7731125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821613" y="6238875"/>
            <a:ext cx="2754312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521CAA-1B8C-46E4-A555-7E8197CB902E}" type="datetimeFigureOut">
              <a:rPr lang="en-US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6235700"/>
            <a:ext cx="5900738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58488" y="6218238"/>
            <a:ext cx="366712" cy="365125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wrap="square" lIns="18288" tIns="45720" rIns="18288" bIns="4572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1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E51F6F1-AEB6-4924-8A78-3DF1A6B2F2E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2" r:id="rId2"/>
    <p:sldLayoutId id="2147483819" r:id="rId3"/>
    <p:sldLayoutId id="2147483813" r:id="rId4"/>
    <p:sldLayoutId id="2147483814" r:id="rId5"/>
    <p:sldLayoutId id="2147483815" r:id="rId6"/>
    <p:sldLayoutId id="2147483820" r:id="rId7"/>
    <p:sldLayoutId id="2147483821" r:id="rId8"/>
    <p:sldLayoutId id="2147483822" r:id="rId9"/>
    <p:sldLayoutId id="2147483816" r:id="rId10"/>
    <p:sldLayoutId id="2147483817" r:id="rId11"/>
  </p:sldLayoutIdLst>
  <p:hf sldNum="0"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oo.ru/wp-content/uploads/2023/10/metodicheskij-seminar_shaparina-on_17_10_2023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ipk.ru/activities/proforientatsiya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/>
            </a:extLst>
          </p:cNvPr>
          <p:cNvSpPr/>
          <p:nvPr/>
        </p:nvSpPr>
        <p:spPr>
          <a:xfrm>
            <a:off x="0" y="1417638"/>
            <a:ext cx="12192000" cy="2257425"/>
          </a:xfrm>
          <a:prstGeom prst="rect">
            <a:avLst/>
          </a:prstGeom>
          <a:solidFill>
            <a:srgbClr val="DF3E2D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1"/>
                </a:solidFill>
              </a:rPr>
              <a:t>РЕАЛИЗАЦИЯ РЕГИОНАЛЬНОЙ СИСТЕМЫ МЕРОПРИТИЙ ПО ПОВЫШЕНИЮ КАЧЕСТВА ЕСТЕСТВЕННО-НАУЧНОГО И МАТЕМАТИЧЕСКОГО ОБРАЗОВАНИЯ</a:t>
            </a:r>
          </a:p>
        </p:txBody>
      </p:sp>
      <p:pic>
        <p:nvPicPr>
          <p:cNvPr id="7171" name="Рисунок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738" y="377825"/>
            <a:ext cx="184785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7004050" y="5853430"/>
            <a:ext cx="5468938" cy="487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Несяева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С.Б., методист МБОУ «Ермаковская СШ№2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основе Презентаций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Игумновой Л.И., Молчановой Т.В. Толстовой Т.П.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438" y="457200"/>
            <a:ext cx="7731125" cy="1950720"/>
          </a:xfrm>
        </p:spPr>
        <p:txBody>
          <a:bodyPr>
            <a:normAutofit/>
          </a:bodyPr>
          <a:lstStyle/>
          <a:p>
            <a:r>
              <a:rPr lang="ru-RU" dirty="0" smtClean="0"/>
              <a:t>Методические рекомендации по реализации комплекса мер, направленных на повышение качества ЕНМО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0438" y="2638425"/>
            <a:ext cx="7731125" cy="40900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 </a:t>
            </a:r>
            <a:r>
              <a:rPr lang="ru-RU" sz="3200" dirty="0" smtClean="0"/>
              <a:t>«Формирующее оценивание»</a:t>
            </a:r>
          </a:p>
          <a:p>
            <a:pPr>
              <a:buFontTx/>
              <a:buChar char="-"/>
            </a:pPr>
            <a:r>
              <a:rPr lang="ru-RU" sz="3200" dirty="0" smtClean="0"/>
              <a:t>«Дифференцированный подход»</a:t>
            </a:r>
          </a:p>
          <a:p>
            <a:pPr>
              <a:buFontTx/>
              <a:buChar char="-"/>
            </a:pPr>
            <a:r>
              <a:rPr lang="ru-RU" sz="3200" dirty="0" smtClean="0"/>
              <a:t>«Исследовательская деятельность»</a:t>
            </a:r>
          </a:p>
          <a:p>
            <a:pPr>
              <a:buFontTx/>
              <a:buChar char="-"/>
            </a:pPr>
            <a:r>
              <a:rPr lang="ru-RU" sz="3200" dirty="0" smtClean="0"/>
              <a:t>«Проблемная </a:t>
            </a:r>
            <a:r>
              <a:rPr lang="ru-RU" sz="3200" dirty="0" err="1" smtClean="0"/>
              <a:t>задачность</a:t>
            </a:r>
            <a:r>
              <a:rPr lang="ru-RU" sz="3200" dirty="0" smtClean="0"/>
              <a:t>»</a:t>
            </a:r>
          </a:p>
          <a:p>
            <a:pPr>
              <a:buFontTx/>
              <a:buChar char="-"/>
            </a:pPr>
            <a:r>
              <a:rPr lang="ru-RU" sz="3200" dirty="0" smtClean="0"/>
              <a:t>«</a:t>
            </a:r>
            <a:r>
              <a:rPr lang="ru-RU" sz="3200" dirty="0" err="1" smtClean="0"/>
              <a:t>Междисциплинарность</a:t>
            </a:r>
            <a:r>
              <a:rPr lang="ru-RU" sz="3200" dirty="0" smtClean="0"/>
              <a:t>»</a:t>
            </a:r>
          </a:p>
          <a:p>
            <a:pPr>
              <a:buFontTx/>
              <a:buChar char="-"/>
            </a:pPr>
            <a:r>
              <a:rPr lang="ru-RU" sz="3200" dirty="0" smtClean="0"/>
              <a:t>«</a:t>
            </a:r>
            <a:r>
              <a:rPr lang="ru-RU" sz="3200" dirty="0" err="1" smtClean="0"/>
              <a:t>Профориентирование</a:t>
            </a:r>
            <a:r>
              <a:rPr lang="ru-RU" sz="3200" dirty="0" smtClean="0"/>
              <a:t>»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650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 для реализации МР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81 опорная школа</a:t>
            </a:r>
          </a:p>
          <a:p>
            <a:pPr marL="0" indent="0">
              <a:buNone/>
            </a:pPr>
            <a:r>
              <a:rPr lang="ru-RU" dirty="0"/>
              <a:t>Сетевая школа  (обучение команд педагогических коллективов)</a:t>
            </a:r>
          </a:p>
          <a:p>
            <a:pPr marL="0" indent="0">
              <a:buNone/>
            </a:pPr>
            <a:r>
              <a:rPr lang="ru-RU" dirty="0"/>
              <a:t>Сетевое методическое объединение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341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900" y="397511"/>
            <a:ext cx="11092460" cy="623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950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Сетевое методическое объединение (СМО)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787" y="1874520"/>
            <a:ext cx="11919769" cy="489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706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670" y="464820"/>
            <a:ext cx="11882376" cy="595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38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уровне муниципалитета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7320" y="2638425"/>
            <a:ext cx="8544243" cy="3998595"/>
          </a:xfrm>
        </p:spPr>
        <p:txBody>
          <a:bodyPr/>
          <a:lstStyle/>
          <a:p>
            <a:r>
              <a:rPr lang="ru-RU" sz="2800" dirty="0" smtClean="0"/>
              <a:t>Мероприятия, направленные на представление практик ФО, ДП, ПЗ, ИД, М-Д, П-О:</a:t>
            </a:r>
          </a:p>
          <a:p>
            <a:r>
              <a:rPr lang="ru-RU" sz="2800" dirty="0" smtClean="0"/>
              <a:t>Педагогический марафон – осенние каникулы</a:t>
            </a:r>
          </a:p>
          <a:p>
            <a:r>
              <a:rPr lang="ru-RU" sz="2800" dirty="0" smtClean="0"/>
              <a:t>РАОП</a:t>
            </a:r>
          </a:p>
          <a:p>
            <a:r>
              <a:rPr lang="ru-RU" sz="2800" dirty="0" smtClean="0"/>
              <a:t>Методическая конференция</a:t>
            </a:r>
          </a:p>
          <a:p>
            <a:r>
              <a:rPr lang="ru-RU" sz="2800" dirty="0" smtClean="0"/>
              <a:t>Каскадный обмен опытом опорными школами через РМО, семинары и т.п.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3639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438" y="167640"/>
            <a:ext cx="7731125" cy="944880"/>
          </a:xfrm>
        </p:spPr>
        <p:txBody>
          <a:bodyPr/>
          <a:lstStyle/>
          <a:p>
            <a:r>
              <a:rPr lang="ru-RU" dirty="0" smtClean="0"/>
              <a:t>Формирующее оценивание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1177700"/>
            <a:ext cx="6339840" cy="568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977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5"/>
          <p:cNvGrpSpPr>
            <a:grpSpLocks/>
          </p:cNvGrpSpPr>
          <p:nvPr/>
        </p:nvGrpSpPr>
        <p:grpSpPr bwMode="auto">
          <a:xfrm>
            <a:off x="0" y="0"/>
            <a:ext cx="12192000" cy="1396366"/>
            <a:chOff x="0" y="1"/>
            <a:chExt cx="12192635" cy="1396666"/>
          </a:xfrm>
        </p:grpSpPr>
        <p:sp>
          <p:nvSpPr>
            <p:cNvPr id="5126" name="Text 7"/>
            <p:cNvSpPr>
              <a:spLocks noChangeArrowheads="1"/>
            </p:cNvSpPr>
            <p:nvPr/>
          </p:nvSpPr>
          <p:spPr bwMode="auto">
            <a:xfrm>
              <a:off x="0" y="1"/>
              <a:ext cx="12192635" cy="1396666"/>
            </a:xfrm>
            <a:prstGeom prst="rect">
              <a:avLst/>
            </a:prstGeom>
            <a:solidFill>
              <a:srgbClr val="EAF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91440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ru-RU" sz="150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pic>
          <p:nvPicPr>
            <p:cNvPr id="5127" name="Picture 2" descr="ENMO-logo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81" y="114283"/>
              <a:ext cx="1118904" cy="1118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167" y="0"/>
            <a:ext cx="10515600" cy="132588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latin typeface="+mn-lt"/>
                <a:ea typeface="MiSans" pitchFamily="34" charset="-122"/>
              </a:rPr>
              <a:t>Оценка и отметка</a:t>
            </a:r>
          </a:p>
        </p:txBody>
      </p:sp>
      <p:sp>
        <p:nvSpPr>
          <p:cNvPr id="5124" name="Прямоугольник 9"/>
          <p:cNvSpPr>
            <a:spLocks noChangeArrowheads="1"/>
          </p:cNvSpPr>
          <p:nvPr/>
        </p:nvSpPr>
        <p:spPr bwMode="auto">
          <a:xfrm>
            <a:off x="527052" y="1644016"/>
            <a:ext cx="4616449" cy="378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dirty="0"/>
              <a:t>ОЦЕНИВАНИЕ</a:t>
            </a:r>
            <a:r>
              <a:rPr lang="ru-RU" altLang="ru-RU" dirty="0"/>
              <a:t> – процедура определения соответствия индивидуальных достижений обучающихся планируемым результатам. </a:t>
            </a:r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dirty="0"/>
              <a:t>Итог оценивания – </a:t>
            </a:r>
            <a:r>
              <a:rPr lang="ru-RU" altLang="ru-RU" b="1" dirty="0"/>
              <a:t>ОЦЕНКА </a:t>
            </a:r>
            <a:r>
              <a:rPr lang="ru-RU" altLang="ru-RU" dirty="0"/>
              <a:t>– суждение о ценности, уровне, значении выявленного результата. </a:t>
            </a:r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b="1" dirty="0"/>
              <a:t>ОТМЕТКА</a:t>
            </a:r>
            <a:r>
              <a:rPr lang="ru-RU" altLang="ru-RU" dirty="0"/>
              <a:t> – количественное выражение оценки.</a:t>
            </a:r>
          </a:p>
          <a:p>
            <a:pPr eaLnBrk="1" hangingPunct="1"/>
            <a:endParaRPr lang="ru-RU" altLang="ru-RU" dirty="0"/>
          </a:p>
          <a:p>
            <a:pPr algn="r" eaLnBrk="1" hangingPunct="1"/>
            <a:r>
              <a:rPr lang="en-US" altLang="ru-RU" sz="1200" dirty="0">
                <a:hlinkClick r:id="rId4"/>
              </a:rPr>
              <a:t>https://edsoo.ru/wp-content/uploads/2023/10/metodicheskij-seminar_shaparina-on_17_10_2023.pdf</a:t>
            </a:r>
            <a:r>
              <a:rPr lang="ru-RU" altLang="ru-RU" sz="1200" dirty="0"/>
              <a:t> </a:t>
            </a:r>
          </a:p>
        </p:txBody>
      </p:sp>
      <p:sp>
        <p:nvSpPr>
          <p:cNvPr id="5125" name="Прямоугольник 2"/>
          <p:cNvSpPr>
            <a:spLocks noChangeArrowheads="1"/>
          </p:cNvSpPr>
          <p:nvPr/>
        </p:nvSpPr>
        <p:spPr bwMode="auto">
          <a:xfrm>
            <a:off x="5446184" y="1644016"/>
            <a:ext cx="6561667" cy="378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9" rIns="91436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3"/>
              </a:spcBef>
              <a:spcAft>
                <a:spcPts val="594"/>
              </a:spcAft>
            </a:pPr>
            <a:r>
              <a:rPr lang="ru-RU" altLang="ru-RU" sz="1500" b="1">
                <a:solidFill>
                  <a:srgbClr val="333333"/>
                </a:solidFill>
              </a:rPr>
              <a:t>В.П. Беспалько</a:t>
            </a:r>
            <a:r>
              <a:rPr lang="ru-RU" altLang="ru-RU" sz="1500">
                <a:solidFill>
                  <a:srgbClr val="333333"/>
                </a:solidFill>
              </a:rPr>
              <a:t> трактует оценку как процесс, деятельность, а отметку — как результат этого процесса.</a:t>
            </a:r>
          </a:p>
          <a:p>
            <a:pPr eaLnBrk="1" hangingPunct="1">
              <a:spcBef>
                <a:spcPts val="1203"/>
              </a:spcBef>
              <a:spcAft>
                <a:spcPts val="594"/>
              </a:spcAft>
            </a:pPr>
            <a:r>
              <a:rPr lang="ru-RU" altLang="ru-RU" sz="1500" b="1">
                <a:solidFill>
                  <a:srgbClr val="333333"/>
                </a:solidFill>
              </a:rPr>
              <a:t>В.Д. Скаковский</a:t>
            </a:r>
            <a:r>
              <a:rPr lang="ru-RU" altLang="ru-RU" sz="1500">
                <a:solidFill>
                  <a:srgbClr val="333333"/>
                </a:solidFill>
              </a:rPr>
              <a:t> в определении понятия «оценка» указывает на его двойственную сущность — процессуальную и результирующую.</a:t>
            </a:r>
          </a:p>
          <a:p>
            <a:pPr eaLnBrk="1" hangingPunct="1">
              <a:spcBef>
                <a:spcPts val="1203"/>
              </a:spcBef>
              <a:spcAft>
                <a:spcPts val="594"/>
              </a:spcAft>
            </a:pPr>
            <a:r>
              <a:rPr lang="ru-RU" altLang="ru-RU" sz="1500" b="1">
                <a:solidFill>
                  <a:srgbClr val="333333"/>
                </a:solidFill>
              </a:rPr>
              <a:t>М.В. Богуславский</a:t>
            </a:r>
            <a:r>
              <a:rPr lang="ru-RU" altLang="ru-RU" sz="1500">
                <a:solidFill>
                  <a:srgbClr val="333333"/>
                </a:solidFill>
              </a:rPr>
              <a:t> отмечает, что главная задача оценки — определить характер личных усилий учащихся, установить глубину и объём индивидуальных знаний, а отметка этой задачи не решает.</a:t>
            </a:r>
          </a:p>
          <a:p>
            <a:pPr eaLnBrk="1" hangingPunct="1">
              <a:spcBef>
                <a:spcPts val="1203"/>
              </a:spcBef>
              <a:spcAft>
                <a:spcPts val="594"/>
              </a:spcAft>
            </a:pPr>
            <a:r>
              <a:rPr lang="ru-RU" altLang="ru-RU" sz="1500" b="1">
                <a:solidFill>
                  <a:srgbClr val="333333"/>
                </a:solidFill>
              </a:rPr>
              <a:t>Ш. А. Амонашвили</a:t>
            </a:r>
            <a:r>
              <a:rPr lang="ru-RU" altLang="ru-RU" sz="1500">
                <a:solidFill>
                  <a:srgbClr val="333333"/>
                </a:solidFill>
              </a:rPr>
              <a:t> специально дифференцирует понятия «оценка» и «отметка» как характеризующие разные педагогические действия при организации учебного процесса. «…Оценка – это процесс, деятельность (или действие) оценивания, осуществляемая человеком; отметка же является результатом этого же процесса, этой деятельности (или действия), их условно-формальным отражением…»</a:t>
            </a:r>
          </a:p>
        </p:txBody>
      </p:sp>
    </p:spTree>
    <p:extLst>
      <p:ext uri="{BB962C8B-B14F-4D97-AF65-F5344CB8AC3E}">
        <p14:creationId xmlns:p14="http://schemas.microsoft.com/office/powerpoint/2010/main" val="37354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486" y="788670"/>
            <a:ext cx="6584004" cy="479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850" y="788670"/>
            <a:ext cx="5769428" cy="43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591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4268" y="2745105"/>
            <a:ext cx="8277295" cy="465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040" y="85725"/>
            <a:ext cx="96520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89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C76250-1A1E-4C5B-9881-553A0CA53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0"/>
            <a:ext cx="10344150" cy="754063"/>
          </a:xfrm>
          <a:solidFill>
            <a:srgbClr val="DF3E2D"/>
          </a:solidFill>
          <a:ln w="6350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ОСНОВАНИЯ. Результаты 2026 </a:t>
            </a:r>
            <a:r>
              <a:rPr lang="ru-RU" sz="3000" cap="none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года</a:t>
            </a:r>
            <a:endParaRPr lang="ru-RU" sz="20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="" xmlns:a16="http://schemas.microsoft.com/office/drawing/2014/main" id="{C6522A63-C507-49A4-A3A0-A0B07393BD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8613" y="993775"/>
          <a:ext cx="11526838" cy="3133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543">
                  <a:extLst>
                    <a:ext uri="{9D8B030D-6E8A-4147-A177-3AD203B41FA5}">
                      <a16:colId xmlns="" xmlns:a16="http://schemas.microsoft.com/office/drawing/2014/main" val="3514000428"/>
                    </a:ext>
                  </a:extLst>
                </a:gridCol>
                <a:gridCol w="993859">
                  <a:extLst>
                    <a:ext uri="{9D8B030D-6E8A-4147-A177-3AD203B41FA5}">
                      <a16:colId xmlns="" xmlns:a16="http://schemas.microsoft.com/office/drawing/2014/main" val="1262408737"/>
                    </a:ext>
                  </a:extLst>
                </a:gridCol>
                <a:gridCol w="953332">
                  <a:extLst>
                    <a:ext uri="{9D8B030D-6E8A-4147-A177-3AD203B41FA5}">
                      <a16:colId xmlns="" xmlns:a16="http://schemas.microsoft.com/office/drawing/2014/main" val="2846332991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2135056617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865386450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1232156613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4100678329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4202347749"/>
                    </a:ext>
                  </a:extLst>
                </a:gridCol>
                <a:gridCol w="1152684">
                  <a:extLst>
                    <a:ext uri="{9D8B030D-6E8A-4147-A177-3AD203B41FA5}">
                      <a16:colId xmlns="" xmlns:a16="http://schemas.microsoft.com/office/drawing/2014/main" val="2291687383"/>
                    </a:ext>
                  </a:extLst>
                </a:gridCol>
              </a:tblGrid>
              <a:tr h="370729">
                <a:tc rowSpan="2">
                  <a:txBody>
                    <a:bodyPr/>
                    <a:lstStyle/>
                    <a:p>
                      <a:r>
                        <a:rPr lang="ru-RU" sz="1800" dirty="0"/>
                        <a:t>ВТГ</a:t>
                      </a:r>
                    </a:p>
                  </a:txBody>
                  <a:tcPr marL="91435" marR="91435" marT="45707" marB="45707"/>
                </a:tc>
                <a:tc gridSpan="2">
                  <a:txBody>
                    <a:bodyPr/>
                    <a:lstStyle/>
                    <a:p>
                      <a:r>
                        <a:rPr lang="ru-RU" sz="1800" dirty="0"/>
                        <a:t>Математика (п)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dirty="0"/>
                        <a:t>Физика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dirty="0"/>
                        <a:t>Химия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dirty="0"/>
                        <a:t>Биология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3273625"/>
                  </a:ext>
                </a:extLst>
              </a:tr>
              <a:tr h="37072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2215216"/>
                  </a:ext>
                </a:extLst>
              </a:tr>
              <a:tr h="370729">
                <a:tc>
                  <a:txBody>
                    <a:bodyPr/>
                    <a:lstStyle/>
                    <a:p>
                      <a:r>
                        <a:rPr lang="ru-RU" sz="1800" dirty="0"/>
                        <a:t>Выбор ЕГЭ, %</a:t>
                      </a:r>
                    </a:p>
                  </a:txBody>
                  <a:tcPr marL="91435" marR="9143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41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45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14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16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10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15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16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176704"/>
                  </a:ext>
                </a:extLst>
              </a:tr>
              <a:tr h="370729">
                <a:tc>
                  <a:txBody>
                    <a:bodyPr/>
                    <a:lstStyle/>
                    <a:p>
                      <a:r>
                        <a:rPr lang="ru-RU" sz="1800" dirty="0"/>
                        <a:t>Средний тестовый балл</a:t>
                      </a:r>
                    </a:p>
                  </a:txBody>
                  <a:tcPr marL="91435" marR="9143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61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64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58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60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60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56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52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55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1225067"/>
                  </a:ext>
                </a:extLst>
              </a:tr>
              <a:tr h="640040">
                <a:tc>
                  <a:txBody>
                    <a:bodyPr/>
                    <a:lstStyle/>
                    <a:p>
                      <a:r>
                        <a:rPr lang="ru-RU" sz="1800" dirty="0"/>
                        <a:t>Доля высоких результатов (81-99 б.), %</a:t>
                      </a:r>
                    </a:p>
                  </a:txBody>
                  <a:tcPr marL="91435" marR="9143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8,08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13,68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6,89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8,96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20,45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15,94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6,15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10,07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9468704"/>
                  </a:ext>
                </a:extLst>
              </a:tr>
              <a:tr h="370729">
                <a:tc>
                  <a:txBody>
                    <a:bodyPr/>
                    <a:lstStyle/>
                    <a:p>
                      <a:r>
                        <a:rPr lang="ru-RU" sz="1800" dirty="0" err="1"/>
                        <a:t>Стобалльники</a:t>
                      </a:r>
                      <a:r>
                        <a:rPr lang="ru-RU" sz="1800" dirty="0"/>
                        <a:t>, чел</a:t>
                      </a:r>
                    </a:p>
                  </a:txBody>
                  <a:tcPr marL="91435" marR="9143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6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14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4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12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26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0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4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0850258"/>
                  </a:ext>
                </a:extLst>
              </a:tr>
              <a:tr h="640040">
                <a:tc>
                  <a:txBody>
                    <a:bodyPr/>
                    <a:lstStyle/>
                    <a:p>
                      <a:r>
                        <a:rPr lang="ru-RU" sz="1800" dirty="0"/>
                        <a:t>Не преодолели минимальный порог</a:t>
                      </a:r>
                    </a:p>
                  </a:txBody>
                  <a:tcPr marL="91435" marR="9143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0,19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1,46</a:t>
                      </a:r>
                    </a:p>
                  </a:txBody>
                  <a:tcPr marL="91435" marR="91435" marT="45707" marB="45707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3,9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2,69</a:t>
                      </a:r>
                    </a:p>
                  </a:txBody>
                  <a:tcPr marL="91435" marR="91435" marT="45707" marB="4570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12,42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15,88</a:t>
                      </a:r>
                    </a:p>
                  </a:txBody>
                  <a:tcPr marL="91435" marR="91435" marT="45707" marB="4570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16,79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16,04</a:t>
                      </a:r>
                    </a:p>
                  </a:txBody>
                  <a:tcPr marL="91435" marR="91435" marT="45707" marB="45707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9369179"/>
                  </a:ext>
                </a:extLst>
              </a:tr>
            </a:tbl>
          </a:graphicData>
        </a:graphic>
      </p:graphicFrame>
      <p:pic>
        <p:nvPicPr>
          <p:cNvPr id="11347" name="Рисунок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8478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48" name="TextBox 3"/>
          <p:cNvSpPr txBox="1">
            <a:spLocks noChangeArrowheads="1"/>
          </p:cNvSpPr>
          <p:nvPr/>
        </p:nvSpPr>
        <p:spPr bwMode="auto">
          <a:xfrm>
            <a:off x="328613" y="4800600"/>
            <a:ext cx="88947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ru-RU" altLang="ru-RU" b="1" dirty="0"/>
              <a:t>Растет разрыв между сегментом высоких результатов и низких результатов. </a:t>
            </a:r>
          </a:p>
          <a:p>
            <a:endParaRPr lang="ru-RU" altLang="ru-RU" b="1" dirty="0"/>
          </a:p>
          <a:p>
            <a:r>
              <a:rPr lang="ru-RU" altLang="ru-RU" b="1" dirty="0"/>
              <a:t>Вопросы качества и доступности образования</a:t>
            </a:r>
          </a:p>
          <a:p>
            <a:r>
              <a:rPr lang="ru-RU" altLang="ru-RU" b="1" dirty="0"/>
              <a:t>Вопросы преодоления кризиса мотивации</a:t>
            </a:r>
          </a:p>
        </p:txBody>
      </p:sp>
    </p:spTree>
    <p:extLst>
      <p:ext uri="{BB962C8B-B14F-4D97-AF65-F5344CB8AC3E}">
        <p14:creationId xmlns:p14="http://schemas.microsoft.com/office/powerpoint/2010/main" val="4181731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37" y="204390"/>
            <a:ext cx="11737543" cy="641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263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475" y="508000"/>
            <a:ext cx="10433050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817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601" y="158103"/>
            <a:ext cx="11602359" cy="657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518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449" y="359194"/>
            <a:ext cx="11479631" cy="6300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899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918" y="58420"/>
            <a:ext cx="7731125" cy="1187450"/>
          </a:xfrm>
        </p:spPr>
        <p:txBody>
          <a:bodyPr/>
          <a:lstStyle/>
          <a:p>
            <a:r>
              <a:rPr lang="ru-RU" dirty="0" smtClean="0"/>
              <a:t>Формирующее оценивание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" y="1245870"/>
            <a:ext cx="11224260" cy="553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335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356" y="640080"/>
            <a:ext cx="11663391" cy="573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34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1" y="106680"/>
            <a:ext cx="8054340" cy="1318260"/>
          </a:xfrm>
        </p:spPr>
        <p:txBody>
          <a:bodyPr/>
          <a:lstStyle/>
          <a:p>
            <a:r>
              <a:rPr lang="ru-RU" dirty="0"/>
              <a:t>Дифференцированный подход к обучению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err="1"/>
              <a:t>проактивная</a:t>
            </a:r>
            <a:r>
              <a:rPr lang="ru-RU" sz="3600" b="1" dirty="0"/>
              <a:t> адаптация содержания, процесса, продуктов обучения и образовательной среды</a:t>
            </a:r>
            <a:r>
              <a:rPr lang="ru-RU" sz="3600" dirty="0"/>
              <a:t> в соответствии с:</a:t>
            </a:r>
          </a:p>
          <a:p>
            <a:r>
              <a:rPr lang="ru-RU" sz="3600" dirty="0"/>
              <a:t>уровнем готовности</a:t>
            </a:r>
          </a:p>
          <a:p>
            <a:r>
              <a:rPr lang="ru-RU" sz="3600" dirty="0"/>
              <a:t>интересами </a:t>
            </a:r>
          </a:p>
          <a:p>
            <a:r>
              <a:rPr lang="ru-RU" sz="3600" dirty="0"/>
              <a:t>особенностями учения</a:t>
            </a:r>
          </a:p>
          <a:p>
            <a:pPr marL="0" indent="0">
              <a:buNone/>
            </a:pPr>
            <a:r>
              <a:rPr lang="ru-RU" sz="3600" b="1" dirty="0"/>
              <a:t>при сохранении единых целей и высоких образовательных ожиданий для всех учащихся. </a:t>
            </a:r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6346" y="230188"/>
            <a:ext cx="27476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Carol Ann Tomlinson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77791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ru-RU" dirty="0"/>
              <a:t>Одна цель. Разные условия достижения.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4" name="Google Shape;214;p14" descr="C:\Users\tolstova\Pictures\Different-routes-from-Saharanpur-to-Delhi-Get-Tourism-Info-800x445.jpg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8289" y="2130835"/>
            <a:ext cx="782320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4"/>
          <p:cNvSpPr txBox="1">
            <a:spLocks noGrp="1"/>
          </p:cNvSpPr>
          <p:nvPr>
            <p:ph type="body" idx="4294967295"/>
          </p:nvPr>
        </p:nvSpPr>
        <p:spPr>
          <a:xfrm>
            <a:off x="7522453" y="2130835"/>
            <a:ext cx="4472653" cy="435133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buNone/>
            </a:pPr>
            <a:r>
              <a:rPr lang="ru-RU" b="1" dirty="0"/>
              <a:t>Все учащиеся достигают одинаковых образовательных результатов.</a:t>
            </a:r>
          </a:p>
          <a:p>
            <a:pPr marL="0" indent="0">
              <a:buNone/>
            </a:pPr>
            <a:r>
              <a:rPr lang="ru-RU" b="1" dirty="0"/>
              <a:t>Меняются</a:t>
            </a:r>
            <a:r>
              <a:rPr lang="ru-RU" dirty="0"/>
              <a:t>:</a:t>
            </a:r>
          </a:p>
          <a:p>
            <a:r>
              <a:rPr lang="ru-RU" dirty="0"/>
              <a:t>маршрут</a:t>
            </a:r>
          </a:p>
          <a:p>
            <a:r>
              <a:rPr lang="ru-RU" dirty="0"/>
              <a:t>поддержка</a:t>
            </a:r>
          </a:p>
          <a:p>
            <a:r>
              <a:rPr lang="ru-RU" dirty="0"/>
              <a:t>задания</a:t>
            </a:r>
          </a:p>
          <a:p>
            <a:r>
              <a:rPr lang="ru-RU" dirty="0"/>
              <a:t>темп</a:t>
            </a:r>
          </a:p>
        </p:txBody>
      </p:sp>
      <p:pic>
        <p:nvPicPr>
          <p:cNvPr id="217" name="Google Shape;217;p14" descr="C:\Users\tolstova\Pictures\push-pin-red.gif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8564" y="1271512"/>
            <a:ext cx="882650" cy="123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816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24967164"/>
              </p:ext>
            </p:extLst>
          </p:nvPr>
        </p:nvGraphicFramePr>
        <p:xfrm>
          <a:off x="884903" y="-63735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630808"/>
              </p:ext>
            </p:extLst>
          </p:nvPr>
        </p:nvGraphicFramePr>
        <p:xfrm>
          <a:off x="884903" y="3419014"/>
          <a:ext cx="10515600" cy="3043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74381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4420" y="29254"/>
            <a:ext cx="9997440" cy="683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23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0"/>
            <a:ext cx="10344150" cy="993775"/>
          </a:xfrm>
          <a:solidFill>
            <a:srgbClr val="DF3E2D"/>
          </a:solidFill>
          <a:ln w="6350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Проблемы, на решение которых </a:t>
            </a:r>
            <a:b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направлен проект и региональный стандарт</a:t>
            </a:r>
          </a:p>
        </p:txBody>
      </p:sp>
      <p:sp>
        <p:nvSpPr>
          <p:cNvPr id="10243" name="Объект 2"/>
          <p:cNvSpPr>
            <a:spLocks noGrp="1" noChangeArrowheads="1"/>
          </p:cNvSpPr>
          <p:nvPr>
            <p:ph idx="1"/>
          </p:nvPr>
        </p:nvSpPr>
        <p:spPr>
          <a:xfrm>
            <a:off x="517525" y="1657350"/>
            <a:ext cx="11337925" cy="4083050"/>
          </a:xfrm>
        </p:spPr>
        <p:txBody>
          <a:bodyPr/>
          <a:lstStyle/>
          <a:p>
            <a:r>
              <a:rPr lang="ru-RU" altLang="ru-RU" sz="2800" dirty="0" smtClean="0"/>
              <a:t>плохо формируемая </a:t>
            </a:r>
            <a:r>
              <a:rPr lang="ru-RU" altLang="ru-RU" sz="2800" b="1" dirty="0" smtClean="0">
                <a:solidFill>
                  <a:srgbClr val="DF3E2D"/>
                </a:solidFill>
              </a:rPr>
              <a:t>мотивация</a:t>
            </a:r>
            <a:r>
              <a:rPr lang="ru-RU" altLang="ru-RU" sz="2800" dirty="0" smtClean="0"/>
              <a:t> к изучению предметов (математика, физика, химия, биология), к тому же, снижающаяся по мере взросления обучающихся;</a:t>
            </a:r>
          </a:p>
          <a:p>
            <a:endParaRPr lang="ru-RU" altLang="ru-RU" sz="2800" dirty="0" smtClean="0"/>
          </a:p>
          <a:p>
            <a:r>
              <a:rPr lang="ru-RU" altLang="ru-RU" sz="2800" dirty="0" smtClean="0"/>
              <a:t>проблема </a:t>
            </a:r>
            <a:r>
              <a:rPr lang="ru-RU" altLang="ru-RU" sz="2800" b="1" dirty="0" smtClean="0">
                <a:solidFill>
                  <a:srgbClr val="DF3E2D"/>
                </a:solidFill>
              </a:rPr>
              <a:t>понимания и усвоения</a:t>
            </a:r>
            <a:r>
              <a:rPr lang="ru-RU" altLang="ru-RU" sz="2800" dirty="0" smtClean="0">
                <a:solidFill>
                  <a:srgbClr val="DF3E2D"/>
                </a:solidFill>
              </a:rPr>
              <a:t> </a:t>
            </a:r>
            <a:r>
              <a:rPr lang="ru-RU" altLang="ru-RU" sz="2800" dirty="0" smtClean="0"/>
              <a:t>изучаемых предметов: формально последовательное прохождение занятий с конкретной тематикой не обеспечивает «автоматически» освоение содержания этой программы.</a:t>
            </a:r>
          </a:p>
          <a:p>
            <a:endParaRPr lang="ru-RU" altLang="ru-RU" sz="2000" dirty="0" smtClean="0"/>
          </a:p>
        </p:txBody>
      </p:sp>
      <p:pic>
        <p:nvPicPr>
          <p:cNvPr id="10244" name="Рисунок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8478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438" y="121920"/>
            <a:ext cx="7731125" cy="1344179"/>
          </a:xfrm>
        </p:spPr>
        <p:txBody>
          <a:bodyPr/>
          <a:lstStyle/>
          <a:p>
            <a:r>
              <a:rPr lang="ru-RU" dirty="0"/>
              <a:t>Не снижать уровень требований</a:t>
            </a:r>
          </a:p>
        </p:txBody>
      </p:sp>
      <p:pic>
        <p:nvPicPr>
          <p:cNvPr id="5" name="Google Shape;132;g3ec1ca8b341_0_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824" y="1466099"/>
            <a:ext cx="6894872" cy="44392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491664" y="1690688"/>
            <a:ext cx="43245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Высокие ожидания не нужно занижать — нужно повышать доступность.</a:t>
            </a:r>
          </a:p>
          <a:p>
            <a:r>
              <a:rPr lang="ru-RU" sz="2800" dirty="0"/>
              <a:t>Когда мы даём правильную поддержку, мы не упрощаем задачи, </a:t>
            </a:r>
            <a:r>
              <a:rPr lang="ru-RU" sz="2800" b="1" dirty="0"/>
              <a:t>мы делаем их выполнимыми.</a:t>
            </a:r>
          </a:p>
        </p:txBody>
      </p:sp>
    </p:spTree>
    <p:extLst>
      <p:ext uri="{BB962C8B-B14F-4D97-AF65-F5344CB8AC3E}">
        <p14:creationId xmlns:p14="http://schemas.microsoft.com/office/powerpoint/2010/main" val="42607378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Одно объяснение + вариативная поддержка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140" y="2689860"/>
            <a:ext cx="11140440" cy="371856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/>
              <a:t>Учитель дает одно общее объяснение всему классу.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/>
              <a:t>Затем тем, кому этого недостаточно, предоставляются </a:t>
            </a:r>
            <a:r>
              <a:rPr lang="ru-RU" sz="3200" b="1" dirty="0"/>
              <a:t>дополнительные способы осмысления материала:</a:t>
            </a:r>
          </a:p>
          <a:p>
            <a:pPr marL="0" indent="0">
              <a:buNone/>
            </a:pPr>
            <a:r>
              <a:rPr lang="ru-RU" sz="3200" dirty="0"/>
              <a:t>Объяснение не дублируется полностью. </a:t>
            </a:r>
          </a:p>
          <a:p>
            <a:pPr marL="0" indent="0">
              <a:buNone/>
            </a:pPr>
            <a:r>
              <a:rPr lang="ru-RU" sz="3200" b="1" dirty="0"/>
              <a:t>Меняется только объем, глубина и форма дополнительной поддержки, способа объяснения.</a:t>
            </a:r>
          </a:p>
          <a:p>
            <a:pPr marL="0" indent="0">
              <a:buNone/>
            </a:pPr>
            <a:r>
              <a:rPr lang="ru-RU" sz="3200" dirty="0"/>
              <a:t>Ученик выбирает тот формат, который помогает именно ему.</a:t>
            </a:r>
          </a:p>
          <a:p>
            <a:pPr marL="514350" indent="-514350">
              <a:buFont typeface="+mj-lt"/>
              <a:buAutoNum type="arabicPeriod"/>
            </a:pPr>
            <a:endParaRPr lang="ru-RU" sz="3200" b="1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759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115" y="986356"/>
            <a:ext cx="9769643" cy="58421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115" y="457200"/>
            <a:ext cx="9769643" cy="132556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ru-RU" dirty="0"/>
              <a:t>Дифференциация способов обеспечения </a:t>
            </a:r>
            <a:r>
              <a:rPr lang="ru-RU" b="1" dirty="0"/>
              <a:t>понимания учебного материала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400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уровне муниципалитета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7320" y="2638425"/>
            <a:ext cx="8544243" cy="3998595"/>
          </a:xfrm>
        </p:spPr>
        <p:txBody>
          <a:bodyPr/>
          <a:lstStyle/>
          <a:p>
            <a:r>
              <a:rPr lang="ru-RU" sz="2800" dirty="0" smtClean="0"/>
              <a:t>Мероприятия, направленные на представление практик ФО, ДП, ПЗ, ИД, М-Д, П-О:</a:t>
            </a:r>
          </a:p>
          <a:p>
            <a:r>
              <a:rPr lang="ru-RU" sz="2800" dirty="0" smtClean="0"/>
              <a:t>Педагогический марафон – осенние каникулы</a:t>
            </a:r>
          </a:p>
          <a:p>
            <a:r>
              <a:rPr lang="ru-RU" sz="2800" dirty="0" smtClean="0"/>
              <a:t>РАОП</a:t>
            </a:r>
          </a:p>
          <a:p>
            <a:r>
              <a:rPr lang="ru-RU" sz="2800" dirty="0" smtClean="0"/>
              <a:t>Методическая конференция</a:t>
            </a:r>
          </a:p>
          <a:p>
            <a:r>
              <a:rPr lang="ru-RU" sz="2800" dirty="0" smtClean="0"/>
              <a:t>Каскадный обмен опытом опорными школами через РМО, семинары и т.п.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4409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860" y="121920"/>
            <a:ext cx="7652703" cy="1150620"/>
          </a:xfrm>
        </p:spPr>
        <p:txBody>
          <a:bodyPr>
            <a:normAutofit/>
          </a:bodyPr>
          <a:lstStyle/>
          <a:p>
            <a:r>
              <a:rPr lang="ru-RU" dirty="0"/>
              <a:t>Что наиболее точно характеризует дифференциацию?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47800" y="2638425"/>
            <a:ext cx="9791700" cy="3101975"/>
          </a:xfrm>
        </p:spPr>
        <p:txBody>
          <a:bodyPr/>
          <a:lstStyle/>
          <a:p>
            <a:pPr marL="742950" indent="-742950">
              <a:buClr>
                <a:srgbClr val="C00000"/>
              </a:buClr>
              <a:buSzPct val="135000"/>
              <a:buFont typeface="+mj-lt"/>
              <a:buAutoNum type="alphaUcPeriod"/>
            </a:pPr>
            <a:r>
              <a:rPr lang="ru-RU" sz="2800" dirty="0"/>
              <a:t>Разный уровень сложности заданий для учеников с разной успеваемостью.</a:t>
            </a:r>
          </a:p>
          <a:p>
            <a:pPr marL="742950" indent="-742950">
              <a:buClr>
                <a:srgbClr val="C00000"/>
              </a:buClr>
              <a:buSzPct val="135000"/>
              <a:buFont typeface="+mj-lt"/>
              <a:buAutoNum type="alphaUcPeriod"/>
            </a:pPr>
            <a:r>
              <a:rPr lang="ru-RU" sz="2800" dirty="0"/>
              <a:t>Адаптация обучения к различиям между учениками при сохранении общих целей и высоких ожиданий.</a:t>
            </a:r>
          </a:p>
          <a:p>
            <a:pPr marL="742950" indent="-742950">
              <a:buClr>
                <a:srgbClr val="C00000"/>
              </a:buClr>
              <a:buSzPct val="135000"/>
              <a:buFont typeface="+mj-lt"/>
              <a:buAutoNum type="alphaUcPeriod"/>
            </a:pPr>
            <a:r>
              <a:rPr lang="ru-RU" sz="2800" dirty="0"/>
              <a:t>Возможность выбора заданий с учётом индивидуальных предпочтений учеников.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74446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Соберите определение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/>
              <a:t>Дифференциация — это </a:t>
            </a:r>
            <a:r>
              <a:rPr lang="ru-RU" sz="3200" dirty="0" err="1"/>
              <a:t>проактивная</a:t>
            </a:r>
            <a:r>
              <a:rPr lang="ru-RU" sz="3200" dirty="0"/>
              <a:t> адаптация ____________, ____________, ____________ и ____________ в соответствии с ____________, ____________ и ____________ при сохранении ____________ и ____________ образовательных ожиданий для всех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24573849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30438" y="431800"/>
            <a:ext cx="7731125" cy="1187450"/>
          </a:xfrm>
        </p:spPr>
        <p:txBody>
          <a:bodyPr/>
          <a:lstStyle/>
          <a:p>
            <a:r>
              <a:rPr lang="ru-RU" dirty="0"/>
              <a:t>Соберите определение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90687"/>
            <a:ext cx="5562600" cy="4486275"/>
          </a:xfrm>
        </p:spPr>
        <p:txBody>
          <a:bodyPr>
            <a:normAutofit fontScale="77500" lnSpcReduction="20000"/>
          </a:bodyPr>
          <a:lstStyle/>
          <a:p>
            <a:r>
              <a:rPr lang="ru-RU" sz="3900" dirty="0"/>
              <a:t>Интересами</a:t>
            </a:r>
          </a:p>
          <a:p>
            <a:r>
              <a:rPr lang="ru-RU" sz="3900" dirty="0"/>
              <a:t>Процесса </a:t>
            </a:r>
          </a:p>
          <a:p>
            <a:r>
              <a:rPr lang="ru-RU" sz="3900" dirty="0"/>
              <a:t>Содержания</a:t>
            </a:r>
          </a:p>
          <a:p>
            <a:r>
              <a:rPr lang="ru-RU" sz="3900" dirty="0"/>
              <a:t>Образовательной среды</a:t>
            </a:r>
          </a:p>
          <a:p>
            <a:r>
              <a:rPr lang="ru-RU" sz="3900" dirty="0"/>
              <a:t>Уровнем готовности</a:t>
            </a:r>
          </a:p>
          <a:p>
            <a:r>
              <a:rPr lang="ru-RU" sz="3900" dirty="0"/>
              <a:t>Продуктов</a:t>
            </a:r>
          </a:p>
          <a:p>
            <a:r>
              <a:rPr lang="ru-RU" sz="3900" dirty="0"/>
              <a:t>Высоких</a:t>
            </a:r>
          </a:p>
          <a:p>
            <a:r>
              <a:rPr lang="ru-RU" sz="3900" dirty="0"/>
              <a:t>Особенностями учения</a:t>
            </a:r>
          </a:p>
          <a:p>
            <a:r>
              <a:rPr lang="ru-RU" sz="3900" dirty="0"/>
              <a:t>Единых целей </a:t>
            </a:r>
          </a:p>
          <a:p>
            <a:endParaRPr lang="ru-RU" sz="3900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181600" y="1690686"/>
            <a:ext cx="6730181" cy="39655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500" dirty="0"/>
              <a:t>Дифференциация — это </a:t>
            </a:r>
            <a:r>
              <a:rPr lang="ru-RU" sz="3500" dirty="0" err="1"/>
              <a:t>проактивная</a:t>
            </a:r>
            <a:r>
              <a:rPr lang="ru-RU" sz="3500" dirty="0"/>
              <a:t> адаптация ____________, ____________, ____________ и ____________ в соответствии с ____________, ____________ и ____________ при сохранении ____________ и ____________ образовательных ожиданий для всех учащихся.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638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68580" y="190500"/>
            <a:ext cx="11361420" cy="1962150"/>
          </a:xfrm>
        </p:spPr>
        <p:txBody>
          <a:bodyPr/>
          <a:lstStyle/>
          <a:p>
            <a:r>
              <a:rPr lang="ru-RU" dirty="0"/>
              <a:t>Что теперь вы будете делать иначе на уроке?</a:t>
            </a:r>
            <a:endParaRPr lang="ru-RU" altLang="ru-RU" dirty="0"/>
          </a:p>
        </p:txBody>
      </p:sp>
      <p:pic>
        <p:nvPicPr>
          <p:cNvPr id="7" name="Picture 2" descr="https://i1.wp.com/www.gannett-cdn.com/-mm-/cdad3719ce2f6d4a8e7fc2b339d186a495e7aae9/c=48-0-2052-1132/local/-/media/2016/06/20/USATODAY/USATODAY/636020390348865952-XXX-D-GANG-NEMO-DVD.jpg?width=3200&amp;height=1680&amp;fit=cro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3135" y="2639359"/>
            <a:ext cx="7205730" cy="4070303"/>
          </a:xfrm>
        </p:spPr>
      </p:pic>
      <p:sp>
        <p:nvSpPr>
          <p:cNvPr id="4" name="Прямоугольник 3"/>
          <p:cNvSpPr/>
          <p:nvPr/>
        </p:nvSpPr>
        <p:spPr>
          <a:xfrm>
            <a:off x="2244374" y="1439030"/>
            <a:ext cx="7703252" cy="120032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</a:rPr>
              <a:t>Поздравляю! Мы это сделали! 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А теперь что</a:t>
            </a:r>
            <a:r>
              <a:rPr lang="ru-RU" altLang="ru-RU" sz="3600" b="1" dirty="0">
                <a:solidFill>
                  <a:schemeClr val="bg1"/>
                </a:solidFill>
              </a:rPr>
              <a:t>?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67571" y="6196081"/>
            <a:ext cx="4180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«В поисках Немо» (</a:t>
            </a:r>
            <a:r>
              <a:rPr lang="ru-RU" b="1" dirty="0" err="1">
                <a:solidFill>
                  <a:schemeClr val="bg1"/>
                </a:solidFill>
              </a:rPr>
              <a:t>Finding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Nemo</a:t>
            </a:r>
            <a:r>
              <a:rPr lang="ru-RU" b="1" dirty="0">
                <a:solidFill>
                  <a:schemeClr val="bg1"/>
                </a:solidFill>
              </a:rPr>
              <a:t>, 2003)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04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300" y="965200"/>
            <a:ext cx="8323263" cy="4574540"/>
          </a:xfrm>
        </p:spPr>
        <p:txBody>
          <a:bodyPr/>
          <a:lstStyle/>
          <a:p>
            <a:r>
              <a:rPr lang="ru-RU" dirty="0" smtClean="0"/>
              <a:t>Вопрос   к   РМО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90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338" y="0"/>
            <a:ext cx="10253662" cy="785813"/>
          </a:xfrm>
          <a:solidFill>
            <a:srgbClr val="DF3E2D"/>
          </a:solidFill>
          <a:ln w="3175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Региональный стандарт качества ЕНМО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27050" y="1103313"/>
            <a:ext cx="10826750" cy="5684837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ru-RU" sz="2400" dirty="0"/>
              <a:t>Задаёт </a:t>
            </a:r>
            <a:r>
              <a:rPr lang="ru-RU" sz="2400" b="1" dirty="0">
                <a:solidFill>
                  <a:srgbClr val="DF3E2D"/>
                </a:solidFill>
              </a:rPr>
              <a:t> критерии качества реализации ЕНМО. </a:t>
            </a:r>
            <a:r>
              <a:rPr lang="ru-RU" sz="2400" dirty="0">
                <a:solidFill>
                  <a:schemeClr val="tx1"/>
                </a:solidFill>
              </a:rPr>
              <a:t>Стандарт – это «рамка» условий, включающая идеи о том, как организовать процесс реализации ЕНМО.</a:t>
            </a:r>
            <a:endParaRPr lang="ru-RU" sz="2400" dirty="0">
              <a:solidFill>
                <a:schemeClr val="accent2">
                  <a:lumMod val="75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Circe ExtraBold" panose="020B0802020203020203" pitchFamily="34" charset="-52"/>
                <a:ea typeface="+mj-ea"/>
                <a:cs typeface="Arial" panose="020B0604020202020204" pitchFamily="34" charset="0"/>
              </a:rPr>
              <a:t>Основные</a:t>
            </a:r>
            <a:r>
              <a:rPr lang="ru-RU" sz="2400" b="1" dirty="0">
                <a:solidFill>
                  <a:srgbClr val="DF3E2D"/>
                </a:solidFill>
                <a:latin typeface="Circe ExtraBold" panose="020B0802020203020203" pitchFamily="34" charset="-52"/>
                <a:ea typeface="+mj-ea"/>
                <a:cs typeface="Arial" panose="020B0604020202020204" pitchFamily="34" charset="0"/>
              </a:rPr>
              <a:t> идеи </a:t>
            </a:r>
            <a:r>
              <a:rPr lang="ru-RU" sz="2400" b="1" dirty="0">
                <a:solidFill>
                  <a:schemeClr val="tx1"/>
                </a:solidFill>
                <a:latin typeface="Circe ExtraBold" panose="020B0802020203020203" pitchFamily="34" charset="-52"/>
                <a:ea typeface="+mj-ea"/>
                <a:cs typeface="Arial" panose="020B0604020202020204" pitchFamily="34" charset="0"/>
              </a:rPr>
              <a:t>стандарта:</a:t>
            </a:r>
          </a:p>
          <a:p>
            <a:pPr>
              <a:defRPr/>
            </a:pPr>
            <a:r>
              <a:rPr lang="ru-RU" sz="2400" b="1" dirty="0">
                <a:solidFill>
                  <a:srgbClr val="DF3E2D"/>
                </a:solidFill>
              </a:rPr>
              <a:t>Синхронизация содержания и форм работы</a:t>
            </a:r>
            <a:r>
              <a:rPr lang="ru-RU" sz="2400" dirty="0"/>
              <a:t> в трех основных пространствах: </a:t>
            </a:r>
            <a:r>
              <a:rPr lang="ru-RU" sz="2400" dirty="0">
                <a:solidFill>
                  <a:schemeClr val="tx1"/>
                </a:solidFill>
              </a:rPr>
              <a:t>урочной деятельности, внеурочной деятельности, дополнительном образовании; </a:t>
            </a:r>
          </a:p>
          <a:p>
            <a:pPr>
              <a:defRPr/>
            </a:pPr>
            <a:r>
              <a:rPr lang="ru-RU" sz="2400" b="1" dirty="0">
                <a:solidFill>
                  <a:srgbClr val="DF3E2D"/>
                </a:solidFill>
              </a:rPr>
              <a:t>Возрастно-адекватное </a:t>
            </a:r>
            <a:r>
              <a:rPr lang="ru-RU" sz="2400" b="1" dirty="0"/>
              <a:t>содержание и формы;</a:t>
            </a:r>
          </a:p>
          <a:p>
            <a:pPr>
              <a:defRPr/>
            </a:pPr>
            <a:r>
              <a:rPr lang="ru-RU" sz="2400" b="1" dirty="0"/>
              <a:t>Возможность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rgbClr val="DF3E2D"/>
                </a:solidFill>
              </a:rPr>
              <a:t>самоопределения </a:t>
            </a:r>
            <a:r>
              <a:rPr lang="ru-RU" sz="2400" b="1" dirty="0"/>
              <a:t>школьника относительно уровней освоения им учебного предмета;</a:t>
            </a:r>
          </a:p>
          <a:p>
            <a:pPr>
              <a:defRPr/>
            </a:pPr>
            <a:r>
              <a:rPr lang="ru-RU" sz="2400" b="1" dirty="0"/>
              <a:t>Формирование и поддержка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rgbClr val="DF3E2D"/>
                </a:solidFill>
              </a:rPr>
              <a:t>общего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/>
              <a:t>образовательного пространства для обучающихся всех классов, параллелей (уровень ОО или МСО в условиях малокомплектных школ и старших возрастов)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ru-RU" sz="2400" b="1" dirty="0">
                <a:solidFill>
                  <a:srgbClr val="DF3E2D"/>
                </a:solidFill>
              </a:rPr>
              <a:t>горизонталь.</a:t>
            </a:r>
          </a:p>
          <a:p>
            <a:pPr>
              <a:defRPr/>
            </a:pPr>
            <a:endParaRPr lang="ru-RU" sz="2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ru-RU" sz="4000" dirty="0">
              <a:solidFill>
                <a:schemeClr val="accent2">
                  <a:lumMod val="75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ru-RU" sz="4000" dirty="0">
              <a:solidFill>
                <a:schemeClr val="accent2">
                  <a:lumMod val="75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ru-RU" sz="2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268" name="Рисунок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7684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013" y="0"/>
            <a:ext cx="10313987" cy="636588"/>
          </a:xfrm>
          <a:solidFill>
            <a:srgbClr val="DF3E2D"/>
          </a:solidFill>
          <a:ln w="3175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Региональный стандарт. Начальная школа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/>
            </a:extLst>
          </p:cNvPr>
          <p:cNvSpPr/>
          <p:nvPr/>
        </p:nvSpPr>
        <p:spPr>
          <a:xfrm>
            <a:off x="149225" y="2043113"/>
            <a:ext cx="2468563" cy="1562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Урок: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Математика,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Окружающий мир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/>
            </a:extLst>
          </p:cNvPr>
          <p:cNvSpPr/>
          <p:nvPr/>
        </p:nvSpPr>
        <p:spPr>
          <a:xfrm>
            <a:off x="2863850" y="1520825"/>
            <a:ext cx="5167313" cy="2846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Внеурочная деятельность:</a:t>
            </a:r>
          </a:p>
          <a:p>
            <a:pPr algn="ctr">
              <a:defRPr/>
            </a:pPr>
            <a:r>
              <a:rPr lang="ru-RU" sz="1600" b="1" u="sng" dirty="0"/>
              <a:t>Программы из рекомендуемого перечня</a:t>
            </a:r>
            <a:endParaRPr lang="ru-RU" sz="16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Курс, сопровождающий изучение математики (</a:t>
            </a:r>
            <a:r>
              <a:rPr lang="ru-RU" sz="1600" i="1" dirty="0"/>
              <a:t>мышление, креативность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Курс (</a:t>
            </a:r>
            <a:r>
              <a:rPr lang="ru-RU" sz="1600" i="1" dirty="0"/>
              <a:t>пропедевтика</a:t>
            </a:r>
            <a:r>
              <a:rPr lang="ru-RU" sz="1600" dirty="0"/>
              <a:t> естественных наук), покрывающий дефициты курса «Окружающий мир» (лабораторный практикум, «Точки роста», экскурсии, походы)</a:t>
            </a:r>
          </a:p>
          <a:p>
            <a:pPr algn="ctr">
              <a:defRPr/>
            </a:pPr>
            <a:r>
              <a:rPr lang="ru-RU" sz="1600" b="1" u="sng" dirty="0"/>
              <a:t>Школьные программы </a:t>
            </a:r>
          </a:p>
          <a:p>
            <a:pPr algn="ctr">
              <a:defRPr/>
            </a:pPr>
            <a:r>
              <a:rPr lang="ru-RU" sz="1600" b="1" u="sng" dirty="0"/>
              <a:t>и индивидуальные учебные планы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Часы на преодоление </a:t>
            </a:r>
            <a:r>
              <a:rPr lang="ru-RU" sz="1600" dirty="0" err="1"/>
              <a:t>знаниевых</a:t>
            </a:r>
            <a:r>
              <a:rPr lang="ru-RU" sz="1600" dirty="0"/>
              <a:t> пробелов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/>
            </a:extLst>
          </p:cNvPr>
          <p:cNvSpPr/>
          <p:nvPr/>
        </p:nvSpPr>
        <p:spPr>
          <a:xfrm>
            <a:off x="8278813" y="1760538"/>
            <a:ext cx="3440112" cy="212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Дополнительное образование:</a:t>
            </a:r>
          </a:p>
          <a:p>
            <a:pPr>
              <a:defRPr/>
            </a:pPr>
            <a:r>
              <a:rPr lang="ru-RU" sz="1600" b="1" dirty="0"/>
              <a:t>Программы прикладных курсов: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Робототехника,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ТРИЗ,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Шахматы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др.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b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/>
            </a:extLst>
          </p:cNvPr>
          <p:cNvSpPr/>
          <p:nvPr/>
        </p:nvSpPr>
        <p:spPr>
          <a:xfrm>
            <a:off x="2022475" y="784225"/>
            <a:ext cx="9537700" cy="3937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Обязательно для всех учеников начальной школы (для всех школ)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/>
            </a:extLst>
          </p:cNvPr>
          <p:cNvSpPr/>
          <p:nvPr/>
        </p:nvSpPr>
        <p:spPr>
          <a:xfrm>
            <a:off x="687388" y="4532313"/>
            <a:ext cx="11279187" cy="900112"/>
          </a:xfrm>
          <a:prstGeom prst="roundRect">
            <a:avLst>
              <a:gd name="adj" fmla="val 7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</a:rPr>
              <a:t>Образовательное пространство школы: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Конкурсы, олимпиады,  игры на материалы ЕН и математики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«Умные каникулы» в рамках летних пришкольных лагерей </a:t>
            </a:r>
          </a:p>
        </p:txBody>
      </p:sp>
      <p:sp>
        <p:nvSpPr>
          <p:cNvPr id="10" name="Объект 9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07591"/>
            <a:ext cx="12192000" cy="1133475"/>
          </a:xfr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tx1"/>
                </a:solidFill>
              </a:rPr>
              <a:t>Результат - динамика </a:t>
            </a:r>
          </a:p>
          <a:p>
            <a:pPr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 Доля, достигших базового уровня подготовки (окружающий мир, математика)</a:t>
            </a:r>
          </a:p>
          <a:p>
            <a:pPr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-Доля обучающихся по дополнительным образовательным программам ЕН и технической направленности;</a:t>
            </a:r>
          </a:p>
          <a:p>
            <a:pPr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- Доля принимавших участие в интеллектуальных состязаниях олимпиадах, конкурсах по ЕМО, технической, инженерной направленностям муниципального, регионального, федерального уровней</a:t>
            </a:r>
          </a:p>
        </p:txBody>
      </p:sp>
      <p:pic>
        <p:nvPicPr>
          <p:cNvPr id="12297" name="Рисунок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7684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17463"/>
            <a:ext cx="10113963" cy="688975"/>
          </a:xfrm>
          <a:solidFill>
            <a:srgbClr val="DF3E2D"/>
          </a:solidFill>
          <a:ln w="3175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Региональный стандарт. Основная школа</a:t>
            </a:r>
          </a:p>
        </p:txBody>
      </p:sp>
      <p:sp>
        <p:nvSpPr>
          <p:cNvPr id="13315" name="Объект 2"/>
          <p:cNvSpPr>
            <a:spLocks noGrp="1" noChangeArrowheads="1"/>
          </p:cNvSpPr>
          <p:nvPr>
            <p:ph idx="1"/>
          </p:nvPr>
        </p:nvSpPr>
        <p:spPr>
          <a:xfrm>
            <a:off x="117475" y="1041400"/>
            <a:ext cx="12074525" cy="5603875"/>
          </a:xfrm>
        </p:spPr>
        <p:txBody>
          <a:bodyPr/>
          <a:lstStyle/>
          <a:p>
            <a:r>
              <a:rPr lang="ru-RU" altLang="ru-RU" smtClean="0"/>
              <a:t>РР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/>
            </a:extLst>
          </p:cNvPr>
          <p:cNvSpPr/>
          <p:nvPr/>
        </p:nvSpPr>
        <p:spPr>
          <a:xfrm>
            <a:off x="117475" y="1198563"/>
            <a:ext cx="3130550" cy="3001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Урок (</a:t>
            </a:r>
            <a:r>
              <a:rPr lang="ru-RU" sz="1600" b="1" dirty="0" smtClean="0">
                <a:solidFill>
                  <a:schemeClr val="tx1"/>
                </a:solidFill>
              </a:rPr>
              <a:t>6-дневная </a:t>
            </a:r>
            <a:r>
              <a:rPr lang="ru-RU" sz="1600" b="1" dirty="0">
                <a:solidFill>
                  <a:schemeClr val="tx1"/>
                </a:solidFill>
              </a:rPr>
              <a:t>неделя):</a:t>
            </a: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Математика 5-6 </a:t>
            </a:r>
            <a:r>
              <a:rPr lang="ru-RU" sz="1600" dirty="0" err="1"/>
              <a:t>кл</a:t>
            </a:r>
            <a:r>
              <a:rPr lang="ru-RU" sz="1600" dirty="0"/>
              <a:t>, Алгебра, геометрия </a:t>
            </a:r>
            <a:r>
              <a:rPr lang="ru-RU" sz="1600" dirty="0" err="1"/>
              <a:t>ТВиМС</a:t>
            </a:r>
            <a:r>
              <a:rPr lang="ru-RU" sz="16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Биология, Физика, Химия +  </a:t>
            </a:r>
            <a:r>
              <a:rPr lang="ru-RU" sz="1600" i="1" dirty="0"/>
              <a:t>лабораторный практикум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Информатика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Черчение («Технология»</a:t>
            </a:r>
            <a:r>
              <a:rPr lang="ru-RU" dirty="0"/>
              <a:t>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/>
            </a:extLst>
          </p:cNvPr>
          <p:cNvSpPr/>
          <p:nvPr/>
        </p:nvSpPr>
        <p:spPr>
          <a:xfrm>
            <a:off x="3397250" y="1195388"/>
            <a:ext cx="4899025" cy="3001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Внеурочная деятельность:</a:t>
            </a:r>
          </a:p>
          <a:p>
            <a:pPr algn="ctr">
              <a:defRPr/>
            </a:pPr>
            <a:r>
              <a:rPr lang="ru-RU" sz="1600" b="1" u="sng" dirty="0"/>
              <a:t>Программы из рекомендуемого перечня</a:t>
            </a:r>
            <a:endParaRPr lang="ru-RU" sz="16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Пропедевтика физики, химии (5-7 класс)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Индивидуальный исследовательский проект (8,9  класс)</a:t>
            </a:r>
            <a:endParaRPr lang="ru-RU" sz="1600" b="1" u="sng" dirty="0"/>
          </a:p>
          <a:p>
            <a:pPr algn="ctr">
              <a:defRPr/>
            </a:pPr>
            <a:r>
              <a:rPr lang="ru-RU" sz="1600" b="1" u="sng" dirty="0"/>
              <a:t>Школьные программы и индивидуальные учебные планы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Преодоление </a:t>
            </a:r>
            <a:r>
              <a:rPr lang="ru-RU" sz="1600" dirty="0" err="1"/>
              <a:t>знаниевых</a:t>
            </a:r>
            <a:r>
              <a:rPr lang="ru-RU" sz="1600" dirty="0"/>
              <a:t> пробелов, цифровые репетиторы</a:t>
            </a:r>
          </a:p>
          <a:p>
            <a:pPr algn="ctr">
              <a:defRPr/>
            </a:pPr>
            <a:r>
              <a:rPr lang="ru-RU" sz="1600" dirty="0"/>
              <a:t> </a:t>
            </a:r>
            <a:r>
              <a:rPr lang="ru-RU" sz="1600" b="1" u="sng" dirty="0"/>
              <a:t>Профориентация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Практико-ориентированные пробы на предприятии, СПО, ВУЗы.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/>
            </a:extLst>
          </p:cNvPr>
          <p:cNvSpPr/>
          <p:nvPr/>
        </p:nvSpPr>
        <p:spPr>
          <a:xfrm>
            <a:off x="8445500" y="1169988"/>
            <a:ext cx="3389313" cy="3000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Дополнительное образование: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Программы прикладных курсов по математике, физике, химии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Программы повышенного уровня для подготовки к олимпиадам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i="1" dirty="0"/>
              <a:t>Профессиональное обучение на базе СПО </a:t>
            </a:r>
            <a:endParaRPr lang="ru-RU" i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/>
            </a:extLst>
          </p:cNvPr>
          <p:cNvSpPr/>
          <p:nvPr/>
        </p:nvSpPr>
        <p:spPr>
          <a:xfrm>
            <a:off x="2208213" y="755650"/>
            <a:ext cx="9440862" cy="28575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Обязательно для всех учеников основной школы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/>
            </a:extLst>
          </p:cNvPr>
          <p:cNvSpPr/>
          <p:nvPr/>
        </p:nvSpPr>
        <p:spPr>
          <a:xfrm>
            <a:off x="58738" y="4298950"/>
            <a:ext cx="12065529" cy="1120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</a:rPr>
              <a:t>Образовательное пространство школы: 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«Умные каникулы» 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Конкурсы, олимпиады на материалы ЕН и математики , информатики в течение года;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Школьные/межшкольные научно-практические конференции</a:t>
            </a:r>
          </a:p>
          <a:p>
            <a:pPr>
              <a:defRPr/>
            </a:pPr>
            <a:r>
              <a:rPr lang="ru-RU" sz="1600" dirty="0"/>
              <a:t> </a:t>
            </a:r>
          </a:p>
        </p:txBody>
      </p:sp>
      <p:sp>
        <p:nvSpPr>
          <p:cNvPr id="13321" name="Прямоугольник 9"/>
          <p:cNvSpPr>
            <a:spLocks noChangeArrowheads="1"/>
          </p:cNvSpPr>
          <p:nvPr/>
        </p:nvSpPr>
        <p:spPr bwMode="auto">
          <a:xfrm>
            <a:off x="117475" y="5516563"/>
            <a:ext cx="120745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ru-RU" altLang="ru-RU" sz="1600" b="1"/>
              <a:t>Результат - Динамика </a:t>
            </a:r>
          </a:p>
          <a:p>
            <a:r>
              <a:rPr lang="ru-RU" altLang="ru-RU" sz="1600"/>
              <a:t>-</a:t>
            </a:r>
            <a:r>
              <a:rPr lang="ru-RU" altLang="ru-RU" sz="1600" b="1"/>
              <a:t> </a:t>
            </a:r>
            <a:r>
              <a:rPr lang="ru-RU" altLang="ru-RU" sz="1600"/>
              <a:t>Доля, достигших базового уровня подготовки (математика, физика, химия, биология)</a:t>
            </a:r>
          </a:p>
          <a:p>
            <a:r>
              <a:rPr lang="ru-RU" altLang="ru-RU" sz="1600"/>
              <a:t>- Доля обучающихся по дополнительным образовательным программам ЕН и технической направленности.</a:t>
            </a:r>
          </a:p>
          <a:p>
            <a:r>
              <a:rPr lang="ru-RU" altLang="ru-RU" sz="1600"/>
              <a:t>- Доля принимавших участие в интеллектуальных состязаниях, олимпиадах, конкурсах по ЕМО, технической, инженерной направленностям муниципального, регионального, федерального уровней</a:t>
            </a:r>
          </a:p>
        </p:txBody>
      </p:sp>
      <p:pic>
        <p:nvPicPr>
          <p:cNvPr id="13322" name="Рисунок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7684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325" y="0"/>
            <a:ext cx="10334625" cy="677863"/>
          </a:xfrm>
          <a:solidFill>
            <a:srgbClr val="DF3E2D"/>
          </a:solidFill>
          <a:ln w="3175"/>
        </p:spPr>
        <p:txBody>
          <a:bodyPr>
            <a:noAutofit/>
          </a:bodyPr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Региональный стандарт. Старшая школа</a:t>
            </a:r>
          </a:p>
        </p:txBody>
      </p:sp>
      <p:sp>
        <p:nvSpPr>
          <p:cNvPr id="14339" name="Объект 2"/>
          <p:cNvSpPr>
            <a:spLocks noGrp="1" noChangeArrowheads="1"/>
          </p:cNvSpPr>
          <p:nvPr>
            <p:ph idx="1"/>
          </p:nvPr>
        </p:nvSpPr>
        <p:spPr>
          <a:xfrm>
            <a:off x="117476" y="1128713"/>
            <a:ext cx="11964458" cy="5603875"/>
          </a:xfrm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4" name="Прямоугольник: скругленные углы 3">
            <a:extLst>
              <a:ext uri="{FF2B5EF4-FFF2-40B4-BE49-F238E27FC236}"/>
            </a:extLst>
          </p:cNvPr>
          <p:cNvSpPr/>
          <p:nvPr/>
        </p:nvSpPr>
        <p:spPr>
          <a:xfrm>
            <a:off x="230188" y="1719263"/>
            <a:ext cx="3001962" cy="256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Урок</a:t>
            </a:r>
            <a:r>
              <a:rPr lang="ru-RU" sz="1600" b="1" dirty="0">
                <a:solidFill>
                  <a:schemeClr val="tx1"/>
                </a:solidFill>
              </a:rPr>
              <a:t>:</a:t>
            </a: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Алгебра, геометрия </a:t>
            </a:r>
            <a:r>
              <a:rPr lang="ru-RU" sz="1600" dirty="0" err="1"/>
              <a:t>ТВиМС</a:t>
            </a:r>
            <a:r>
              <a:rPr lang="ru-RU" sz="16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Биология, Физика, Химия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Индивидуальный проект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i="1" dirty="0"/>
              <a:t>Спецкурсы - усиление предметной подготовки за счет доп. часов учебного плана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/>
            </a:extLst>
          </p:cNvPr>
          <p:cNvSpPr/>
          <p:nvPr/>
        </p:nvSpPr>
        <p:spPr>
          <a:xfrm>
            <a:off x="3462338" y="1260475"/>
            <a:ext cx="4965700" cy="31416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Внеурочная деятельность:</a:t>
            </a:r>
          </a:p>
          <a:p>
            <a:pPr algn="ctr">
              <a:defRPr/>
            </a:pPr>
            <a:r>
              <a:rPr lang="ru-RU" sz="1600" b="1" u="sng" dirty="0"/>
              <a:t>Региональные программы</a:t>
            </a:r>
            <a:r>
              <a:rPr lang="ru-RU" sz="1600" b="1" u="sng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Индивидуальный исследовательский проект по ЕНМО) </a:t>
            </a:r>
            <a:endParaRPr lang="ru-RU" sz="1600" b="1" u="sng" dirty="0"/>
          </a:p>
          <a:p>
            <a:pPr>
              <a:defRPr/>
            </a:pPr>
            <a:r>
              <a:rPr lang="ru-RU" sz="1600" b="1" u="sng" dirty="0"/>
              <a:t>Школьные программы и индивидуальные учебные планы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i="1" dirty="0"/>
              <a:t>Сетевые программы с вузами (новая модель спец. классов)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 err="1"/>
              <a:t>знаниевые</a:t>
            </a:r>
            <a:r>
              <a:rPr lang="ru-RU" sz="1600" dirty="0"/>
              <a:t> пробелы, цифровые репетиторы</a:t>
            </a:r>
          </a:p>
          <a:p>
            <a:pPr algn="ctr">
              <a:defRPr/>
            </a:pPr>
            <a:r>
              <a:rPr lang="ru-RU" sz="1600" dirty="0"/>
              <a:t> </a:t>
            </a:r>
            <a:r>
              <a:rPr lang="ru-RU" sz="1600" b="1" u="sng" dirty="0"/>
              <a:t>Профориентация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Экскурсии и встречи с работодателями, ВУЗами (не менее 2 в год)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/>
            </a:extLst>
          </p:cNvPr>
          <p:cNvSpPr/>
          <p:nvPr/>
        </p:nvSpPr>
        <p:spPr>
          <a:xfrm>
            <a:off x="8572500" y="1719263"/>
            <a:ext cx="3389313" cy="2289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Дополнительное образование: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Программы повышенного уровня для подготовки к олимпиадам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/>
              <a:t>Исследовательский проект совместно со студентами ВУЗов </a:t>
            </a:r>
            <a:r>
              <a:rPr lang="ru-RU" sz="1600" b="1" i="1" dirty="0"/>
              <a:t>«Юношеский университет»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/>
            </a:extLst>
          </p:cNvPr>
          <p:cNvSpPr/>
          <p:nvPr/>
        </p:nvSpPr>
        <p:spPr>
          <a:xfrm>
            <a:off x="1911350" y="706438"/>
            <a:ext cx="9537700" cy="3937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Обязательно для всех учеников старшей школы (углубленные, специализированные) 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/>
            </a:extLst>
          </p:cNvPr>
          <p:cNvSpPr/>
          <p:nvPr/>
        </p:nvSpPr>
        <p:spPr>
          <a:xfrm>
            <a:off x="230188" y="4481513"/>
            <a:ext cx="11731625" cy="11160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</a:rPr>
              <a:t>Образовательное пространство муниципалитета: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Погружения-интенсивы (2 раза в год: осень, весна)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«Умные каникулы»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Районная/межрайонная конференция исследовательских работ</a:t>
            </a:r>
          </a:p>
        </p:txBody>
      </p: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>
            <a:off x="230188" y="5676900"/>
            <a:ext cx="1196181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1600" b="1" dirty="0"/>
              <a:t>Результат - Динамика </a:t>
            </a:r>
          </a:p>
          <a:p>
            <a:pPr>
              <a:defRPr/>
            </a:pPr>
            <a:r>
              <a:rPr lang="ru-RU" sz="1600" b="1" dirty="0"/>
              <a:t> - </a:t>
            </a:r>
            <a:r>
              <a:rPr lang="ru-RU" sz="1600" dirty="0"/>
              <a:t>Позитивная</a:t>
            </a:r>
            <a:r>
              <a:rPr lang="ru-RU" sz="1600" b="1" dirty="0"/>
              <a:t> </a:t>
            </a:r>
            <a:r>
              <a:rPr lang="ru-RU" sz="1600" dirty="0"/>
              <a:t>динамика выбора предметов для ГИА – не ниже 85%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dirty="0"/>
              <a:t>Позитивная динамика результатов ГИА </a:t>
            </a:r>
          </a:p>
          <a:p>
            <a:pPr marL="285750" indent="-285750">
              <a:buFontTx/>
              <a:buChar char="-"/>
              <a:defRPr/>
            </a:pPr>
            <a:r>
              <a:rPr lang="ru-RU" sz="1600" dirty="0"/>
              <a:t>Позитивная динамика в олимпиадах и конкурсах – 100% участие</a:t>
            </a:r>
          </a:p>
        </p:txBody>
      </p:sp>
      <p:pic>
        <p:nvPicPr>
          <p:cNvPr id="14346" name="Рисунок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" y="-3175"/>
            <a:ext cx="1770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13" y="-80963"/>
            <a:ext cx="10085387" cy="835026"/>
          </a:xfrm>
          <a:solidFill>
            <a:srgbClr val="DF3E2D"/>
          </a:solidFill>
          <a:ln w="3175"/>
        </p:spPr>
        <p:txBody>
          <a:bodyPr/>
          <a:lstStyle/>
          <a:p>
            <a:pPr>
              <a:defRPr/>
            </a:pPr>
            <a:r>
              <a:rPr lang="ru-RU" sz="3000" dirty="0">
                <a:solidFill>
                  <a:schemeClr val="bg1"/>
                </a:solidFill>
              </a:rPr>
              <a:t>Региональный стандарт (профориентация)</a:t>
            </a:r>
          </a:p>
        </p:txBody>
      </p:sp>
      <p:sp>
        <p:nvSpPr>
          <p:cNvPr id="21507" name="Объект 2"/>
          <p:cNvSpPr>
            <a:spLocks noGrp="1" noChangeArrowheads="1"/>
          </p:cNvSpPr>
          <p:nvPr>
            <p:ph idx="1"/>
          </p:nvPr>
        </p:nvSpPr>
        <p:spPr>
          <a:xfrm>
            <a:off x="268288" y="1133475"/>
            <a:ext cx="11231562" cy="5584825"/>
          </a:xfrm>
        </p:spPr>
        <p:txBody>
          <a:bodyPr/>
          <a:lstStyle/>
          <a:p>
            <a:r>
              <a:rPr lang="ru-RU" altLang="ru-RU" sz="2400" dirty="0" err="1" smtClean="0"/>
              <a:t>Профориентационные</a:t>
            </a:r>
            <a:r>
              <a:rPr lang="ru-RU" altLang="ru-RU" sz="2400" dirty="0" smtClean="0"/>
              <a:t> мероприятия, формирующие </a:t>
            </a:r>
            <a:r>
              <a:rPr lang="ru-RU" altLang="ru-RU" sz="2400" b="1" dirty="0" smtClean="0">
                <a:solidFill>
                  <a:srgbClr val="DF3E2D"/>
                </a:solidFill>
              </a:rPr>
              <a:t>интерес к изучению предметов 6-11 класс</a:t>
            </a:r>
          </a:p>
          <a:p>
            <a:r>
              <a:rPr lang="ru-RU" altLang="ru-RU" sz="2400" dirty="0" smtClean="0"/>
              <a:t>Реализация </a:t>
            </a:r>
            <a:r>
              <a:rPr lang="ru-RU" altLang="ru-RU" sz="2400" b="1" dirty="0" smtClean="0">
                <a:solidFill>
                  <a:srgbClr val="DF3E2D"/>
                </a:solidFill>
              </a:rPr>
              <a:t>единой модели профориентации </a:t>
            </a:r>
            <a:r>
              <a:rPr lang="ru-RU" altLang="ru-RU" sz="2400" dirty="0" smtClean="0"/>
              <a:t>на основном или продвинутом уровне: урочная деятельность (от 9/11 часов), «Россия – мои горизонты» (от 34/34 часов), взаимодействие с родителями (от 2/4 часов), мероприятия профессионального выбора (от 12/18 часов), дополнительное образование (от 3/3 часов)</a:t>
            </a:r>
          </a:p>
          <a:p>
            <a:r>
              <a:rPr lang="ru-RU" altLang="ru-RU" sz="2400" b="1" dirty="0" smtClean="0">
                <a:solidFill>
                  <a:srgbClr val="DF3E2D"/>
                </a:solidFill>
              </a:rPr>
              <a:t>Платформа «Билет в будущее»</a:t>
            </a:r>
            <a:r>
              <a:rPr lang="ru-RU" altLang="ru-RU" sz="2400" dirty="0" smtClean="0"/>
              <a:t>, подготовка </a:t>
            </a:r>
            <a:r>
              <a:rPr lang="ru-RU" altLang="ru-RU" sz="2400" b="1" dirty="0" smtClean="0">
                <a:solidFill>
                  <a:srgbClr val="DF3E2D"/>
                </a:solidFill>
              </a:rPr>
              <a:t>педагогов-навигаторов</a:t>
            </a:r>
          </a:p>
          <a:p>
            <a:r>
              <a:rPr lang="ru-RU" altLang="ru-RU" sz="2400" b="1" dirty="0" smtClean="0">
                <a:solidFill>
                  <a:srgbClr val="DF3E2D"/>
                </a:solidFill>
              </a:rPr>
              <a:t>Региональный план </a:t>
            </a:r>
            <a:r>
              <a:rPr lang="ru-RU" altLang="ru-RU" sz="2400" dirty="0" smtClean="0"/>
              <a:t>по профориентации </a:t>
            </a:r>
            <a:r>
              <a:rPr lang="ru-RU" altLang="ru-RU" sz="2400" dirty="0" smtClean="0">
                <a:solidFill>
                  <a:srgbClr val="DF3E2D"/>
                </a:solidFill>
                <a:hlinkClick r:id="rId2"/>
              </a:rPr>
              <a:t>Профориентация</a:t>
            </a:r>
            <a:endParaRPr lang="ru-RU" altLang="ru-RU" sz="2400" dirty="0" smtClean="0">
              <a:solidFill>
                <a:srgbClr val="DF3E2D"/>
              </a:solidFill>
            </a:endParaRPr>
          </a:p>
          <a:p>
            <a:r>
              <a:rPr lang="ru-RU" altLang="ru-RU" sz="2400" b="1" dirty="0" smtClean="0">
                <a:solidFill>
                  <a:srgbClr val="DF3E2D"/>
                </a:solidFill>
              </a:rPr>
              <a:t>Сеть</a:t>
            </a:r>
            <a:r>
              <a:rPr lang="ru-RU" altLang="ru-RU" sz="2400" dirty="0" smtClean="0"/>
              <a:t> предприятий-</a:t>
            </a:r>
            <a:r>
              <a:rPr lang="ru-RU" altLang="ru-RU" sz="2400" b="1" u="sng" dirty="0" smtClean="0">
                <a:solidFill>
                  <a:srgbClr val="DF3E2D"/>
                </a:solidFill>
              </a:rPr>
              <a:t>партнёров </a:t>
            </a:r>
            <a:r>
              <a:rPr lang="ru-RU" altLang="ru-RU" sz="2400" dirty="0" smtClean="0"/>
              <a:t>в МСО</a:t>
            </a:r>
          </a:p>
          <a:p>
            <a:r>
              <a:rPr lang="ru-RU" altLang="ru-RU" sz="2400" dirty="0" smtClean="0"/>
              <a:t>Использование </a:t>
            </a:r>
            <a:r>
              <a:rPr lang="ru-RU" altLang="ru-RU" sz="2400" b="1" dirty="0" smtClean="0">
                <a:solidFill>
                  <a:srgbClr val="DF3E2D"/>
                </a:solidFill>
              </a:rPr>
              <a:t>ресурсов вузов, СПО </a:t>
            </a:r>
            <a:r>
              <a:rPr lang="ru-RU" altLang="ru-RU" sz="2400" dirty="0" smtClean="0"/>
              <a:t>для проведения мероприятий профессионального  выбора</a:t>
            </a:r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</p:txBody>
      </p:sp>
      <p:pic>
        <p:nvPicPr>
          <p:cNvPr id="21508" name="Рисунок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8986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8478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1847850" y="0"/>
            <a:ext cx="10344150" cy="1200150"/>
          </a:xfrm>
          <a:prstGeom prst="rect">
            <a:avLst/>
          </a:prstGeom>
          <a:solidFill>
            <a:srgbClr val="DF3E2D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chemeClr val="bg1"/>
                </a:solidFill>
                <a:latin typeface="+mn-lt"/>
              </a:rPr>
              <a:t>РАССОГЛАСОВАНИЯ КАК </a:t>
            </a:r>
            <a:r>
              <a:rPr lang="ru-RU" sz="3600" dirty="0">
                <a:solidFill>
                  <a:schemeClr val="bg1"/>
                </a:solidFill>
                <a:latin typeface="+mn-lt"/>
              </a:rPr>
              <a:t>ОСНОВАНИЕ ДЛЯ </a:t>
            </a:r>
            <a:r>
              <a:rPr lang="ru-RU" sz="3600" dirty="0" smtClean="0">
                <a:solidFill>
                  <a:schemeClr val="bg1"/>
                </a:solidFill>
                <a:latin typeface="+mn-lt"/>
              </a:rPr>
              <a:t>КОМПЛЕКСОВ </a:t>
            </a:r>
            <a:r>
              <a:rPr lang="ru-RU" sz="3600" dirty="0">
                <a:solidFill>
                  <a:schemeClr val="bg1"/>
                </a:solidFill>
                <a:latin typeface="+mn-lt"/>
              </a:rPr>
              <a:t>МЕР 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/>
            </a:extLst>
          </p:cNvPr>
          <p:cNvSpPr/>
          <p:nvPr/>
        </p:nvSpPr>
        <p:spPr>
          <a:xfrm>
            <a:off x="219075" y="2511425"/>
            <a:ext cx="5257800" cy="685800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ОБЕСПЕЧЕНИЕ ПРОПЕДЕВТИКИ ЕНМО ЧЕРЕЗ ПРОГРАММЫ ДОШКОЛЬНОГО ОБРАЗОВАНИЯ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/>
            </a:extLst>
          </p:cNvPr>
          <p:cNvSpPr/>
          <p:nvPr/>
        </p:nvSpPr>
        <p:spPr>
          <a:xfrm>
            <a:off x="7013575" y="2524125"/>
            <a:ext cx="4929188" cy="685800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НИЗКИЕ РЕЗУЛЬТАТЫ ПО ИТОГАМ НАЧАЛЬНОЙ ШКОЛЫ</a:t>
            </a:r>
          </a:p>
        </p:txBody>
      </p:sp>
      <p:sp>
        <p:nvSpPr>
          <p:cNvPr id="10" name="Стрелка: влево-вправо 9">
            <a:extLst>
              <a:ext uri="{FF2B5EF4-FFF2-40B4-BE49-F238E27FC236}"/>
            </a:extLst>
          </p:cNvPr>
          <p:cNvSpPr/>
          <p:nvPr/>
        </p:nvSpPr>
        <p:spPr>
          <a:xfrm>
            <a:off x="5553075" y="2854325"/>
            <a:ext cx="1093788" cy="322263"/>
          </a:xfrm>
          <a:prstGeom prst="leftRightArrow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23" name="Рисунок 11" descr="Вопросительный зна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75" y="2354263"/>
            <a:ext cx="566738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/>
            </a:extLst>
          </p:cNvPr>
          <p:cNvSpPr/>
          <p:nvPr/>
        </p:nvSpPr>
        <p:spPr>
          <a:xfrm>
            <a:off x="228600" y="3643313"/>
            <a:ext cx="5257800" cy="817562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ОБУЧЕНИЕ БОЛЕЕ 50% ОБУЧАЮЩИХСЯ ИЗУЧАЮТ МАТЕМАТИКУ НА УГЛУБЛЕННОМ УРОВНЕ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/>
            </a:extLst>
          </p:cNvPr>
          <p:cNvSpPr/>
          <p:nvPr/>
        </p:nvSpPr>
        <p:spPr>
          <a:xfrm>
            <a:off x="219075" y="4789488"/>
            <a:ext cx="5257800" cy="685800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ОРГАНИЗАЦИЯ РАБОТЫ ПО ПРЕОДОЛЕНИЮ ПРЕДМЕТНЫХ ДЕФИЦИТОВ (40 </a:t>
            </a:r>
            <a:r>
              <a:rPr lang="ru-RU" dirty="0" err="1"/>
              <a:t>мсо</a:t>
            </a:r>
            <a:r>
              <a:rPr lang="ru-RU" dirty="0"/>
              <a:t>)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/>
            </a:extLst>
          </p:cNvPr>
          <p:cNvSpPr/>
          <p:nvPr/>
        </p:nvSpPr>
        <p:spPr>
          <a:xfrm>
            <a:off x="7007225" y="3643313"/>
            <a:ext cx="4941888" cy="877887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НЕВЫСОКИЙ % ВЫБОРА ПРОФИЬНОГО ЕГЭ ПО МАТЕМАТИКЕ</a:t>
            </a:r>
          </a:p>
        </p:txBody>
      </p:sp>
      <p:sp>
        <p:nvSpPr>
          <p:cNvPr id="16" name="Стрелка: влево-вправо 15">
            <a:extLst>
              <a:ext uri="{FF2B5EF4-FFF2-40B4-BE49-F238E27FC236}"/>
            </a:extLst>
          </p:cNvPr>
          <p:cNvSpPr/>
          <p:nvPr/>
        </p:nvSpPr>
        <p:spPr>
          <a:xfrm>
            <a:off x="5621338" y="4160838"/>
            <a:ext cx="1093787" cy="320675"/>
          </a:xfrm>
          <a:prstGeom prst="leftRightArrow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28" name="Рисунок 16" descr="Вопросительный зна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2475" y="3665538"/>
            <a:ext cx="52705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/>
            </a:extLst>
          </p:cNvPr>
          <p:cNvSpPr/>
          <p:nvPr/>
        </p:nvSpPr>
        <p:spPr>
          <a:xfrm>
            <a:off x="1450975" y="1701800"/>
            <a:ext cx="2624138" cy="450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УСЛОВИЯ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/>
            </a:extLst>
          </p:cNvPr>
          <p:cNvSpPr/>
          <p:nvPr/>
        </p:nvSpPr>
        <p:spPr>
          <a:xfrm>
            <a:off x="8043863" y="1693863"/>
            <a:ext cx="2624137" cy="450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РЕЗУЛЬТАТЫ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/>
            </a:extLst>
          </p:cNvPr>
          <p:cNvSpPr/>
          <p:nvPr/>
        </p:nvSpPr>
        <p:spPr>
          <a:xfrm>
            <a:off x="7013575" y="4724400"/>
            <a:ext cx="4972050" cy="877888"/>
          </a:xfrm>
          <a:prstGeom prst="roundRect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НИЗКИЕ РЕЗУЛЬТАТЫ </a:t>
            </a:r>
          </a:p>
          <a:p>
            <a:pPr algn="ctr">
              <a:defRPr/>
            </a:pPr>
            <a:r>
              <a:rPr lang="ru-RU" dirty="0"/>
              <a:t>В НАЧАЛЬНОЙ ШКОЛЕ (29 </a:t>
            </a:r>
            <a:r>
              <a:rPr lang="ru-RU" dirty="0" err="1"/>
              <a:t>мсо</a:t>
            </a:r>
            <a:r>
              <a:rPr lang="ru-RU" dirty="0"/>
              <a:t>) ,</a:t>
            </a:r>
          </a:p>
          <a:p>
            <a:pPr algn="ctr">
              <a:defRPr/>
            </a:pPr>
            <a:r>
              <a:rPr lang="ru-RU" dirty="0"/>
              <a:t> 5-6 КЛАССАХ (31 МСО), 7-9 КЛАССАХ (13 МСО)</a:t>
            </a:r>
          </a:p>
        </p:txBody>
      </p:sp>
      <p:sp>
        <p:nvSpPr>
          <p:cNvPr id="24" name="Стрелка: влево-вправо 23">
            <a:extLst>
              <a:ext uri="{FF2B5EF4-FFF2-40B4-BE49-F238E27FC236}"/>
            </a:extLst>
          </p:cNvPr>
          <p:cNvSpPr/>
          <p:nvPr/>
        </p:nvSpPr>
        <p:spPr>
          <a:xfrm>
            <a:off x="5621338" y="5153025"/>
            <a:ext cx="1093787" cy="322263"/>
          </a:xfrm>
          <a:prstGeom prst="leftRightArrow">
            <a:avLst/>
          </a:prstGeom>
          <a:solidFill>
            <a:srgbClr val="DF3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33" name="Рисунок 24" descr="Вопросительный знак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438" y="4648200"/>
            <a:ext cx="5080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: скругленные углы 25">
            <a:extLst>
              <a:ext uri="{FF2B5EF4-FFF2-40B4-BE49-F238E27FC236}"/>
            </a:extLst>
          </p:cNvPr>
          <p:cNvSpPr/>
          <p:nvPr/>
        </p:nvSpPr>
        <p:spPr>
          <a:xfrm>
            <a:off x="307975" y="5794375"/>
            <a:ext cx="11747500" cy="817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ПРИ ФОРМИРОВАНИИ КОМПЛЕКСОВ МЕР ПРОВЕСТИ ЧЕСТНУЮ ОЦЕНКУ ДЕЙСТВЕННОСТИ </a:t>
            </a:r>
          </a:p>
          <a:p>
            <a:pPr algn="ctr">
              <a:defRPr/>
            </a:pPr>
            <a:r>
              <a:rPr lang="ru-RU" dirty="0"/>
              <a:t>СОЗДАННЫХ УСЛОВИЙ, ВЫЯСНИТЬ ПРИЧИНЫ ИХ НЕЭФФЕКТИВНОГО ДЕЙСТВИЯ,</a:t>
            </a:r>
          </a:p>
          <a:p>
            <a:pPr algn="ctr">
              <a:defRPr/>
            </a:pPr>
            <a:r>
              <a:rPr lang="ru-RU" dirty="0"/>
              <a:t>ЗАЛОЖИТЬ СПОСОБЫ ПРЕОДОЛЕНИЯ</a:t>
            </a:r>
          </a:p>
        </p:txBody>
      </p:sp>
      <p:pic>
        <p:nvPicPr>
          <p:cNvPr id="34835" name="Рисунок 26" descr="Вопросительный зна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4875" y="3817938"/>
            <a:ext cx="52705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6" name="Рисунок 28" descr="Восклицательный знак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3" y="5846763"/>
            <a:ext cx="7254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сылка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2932</TotalTime>
  <Words>1517</Words>
  <Application>Microsoft Office PowerPoint</Application>
  <PresentationFormat>Произвольный</PresentationFormat>
  <Paragraphs>296</Paragraphs>
  <Slides>38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Посылка</vt:lpstr>
      <vt:lpstr>Презентация PowerPoint</vt:lpstr>
      <vt:lpstr>ОСНОВАНИЯ. Результаты 2026 года</vt:lpstr>
      <vt:lpstr>Проблемы, на решение которых  направлен проект и региональный стандарт</vt:lpstr>
      <vt:lpstr>Региональный стандарт качества ЕНМО</vt:lpstr>
      <vt:lpstr>Региональный стандарт. Начальная школа</vt:lpstr>
      <vt:lpstr>Региональный стандарт. Основная школа</vt:lpstr>
      <vt:lpstr>Региональный стандарт. Старшая школа</vt:lpstr>
      <vt:lpstr>Региональный стандарт (профориентация)</vt:lpstr>
      <vt:lpstr>Презентация PowerPoint</vt:lpstr>
      <vt:lpstr>Методические рекомендации по реализации комплекса мер, направленных на повышение качества ЕНМО</vt:lpstr>
      <vt:lpstr>Ресурсы для реализации МР</vt:lpstr>
      <vt:lpstr>Презентация PowerPoint</vt:lpstr>
      <vt:lpstr>Ресурсы</vt:lpstr>
      <vt:lpstr>Ресурсы</vt:lpstr>
      <vt:lpstr>На уровне муниципалитета</vt:lpstr>
      <vt:lpstr>Формирующее оценивание</vt:lpstr>
      <vt:lpstr>Оценка и отметка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Формирующее оценивание </vt:lpstr>
      <vt:lpstr>Презентация PowerPoint</vt:lpstr>
      <vt:lpstr>Дифференцированный подход к обучению</vt:lpstr>
      <vt:lpstr>Одна цель. Разные условия достижения.</vt:lpstr>
      <vt:lpstr>Презентация PowerPoint</vt:lpstr>
      <vt:lpstr>Презентация PowerPoint</vt:lpstr>
      <vt:lpstr>Не снижать уровень требований</vt:lpstr>
      <vt:lpstr>1. Одно объяснение + вариативная поддержка</vt:lpstr>
      <vt:lpstr>Дифференциация способов обеспечения понимания учебного материала</vt:lpstr>
      <vt:lpstr>На уровне муниципалитета</vt:lpstr>
      <vt:lpstr>Что наиболее точно характеризует дифференциацию?</vt:lpstr>
      <vt:lpstr>Соберите определение</vt:lpstr>
      <vt:lpstr>Соберите определение</vt:lpstr>
      <vt:lpstr>Что теперь вы будете делать иначе на уроке?</vt:lpstr>
      <vt:lpstr>Вопрос   к   РМО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 Windows</cp:lastModifiedBy>
  <cp:revision>140</cp:revision>
  <dcterms:created xsi:type="dcterms:W3CDTF">2025-11-21T13:17:11Z</dcterms:created>
  <dcterms:modified xsi:type="dcterms:W3CDTF">2026-08-31T02:09:45Z</dcterms:modified>
</cp:coreProperties>
</file>